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73" r:id="rId1"/>
    <p:sldMasterId id="2147483723" r:id="rId2"/>
    <p:sldMasterId id="2147483735" r:id="rId3"/>
    <p:sldMasterId id="2147483648" r:id="rId4"/>
    <p:sldMasterId id="2147483660" r:id="rId5"/>
    <p:sldMasterId id="2147483808" r:id="rId6"/>
  </p:sldMasterIdLst>
  <p:notesMasterIdLst>
    <p:notesMasterId r:id="rId42"/>
  </p:notesMasterIdLst>
  <p:sldIdLst>
    <p:sldId id="511" r:id="rId7"/>
    <p:sldId id="510" r:id="rId8"/>
    <p:sldId id="276" r:id="rId9"/>
    <p:sldId id="454" r:id="rId10"/>
    <p:sldId id="455" r:id="rId11"/>
    <p:sldId id="441" r:id="rId12"/>
    <p:sldId id="261" r:id="rId13"/>
    <p:sldId id="260" r:id="rId14"/>
    <p:sldId id="269" r:id="rId15"/>
    <p:sldId id="263" r:id="rId16"/>
    <p:sldId id="264" r:id="rId17"/>
    <p:sldId id="257" r:id="rId18"/>
    <p:sldId id="265" r:id="rId19"/>
    <p:sldId id="271" r:id="rId20"/>
    <p:sldId id="267" r:id="rId21"/>
    <p:sldId id="344" r:id="rId22"/>
    <p:sldId id="341" r:id="rId23"/>
    <p:sldId id="467" r:id="rId24"/>
    <p:sldId id="507" r:id="rId25"/>
    <p:sldId id="515" r:id="rId26"/>
    <p:sldId id="442" r:id="rId27"/>
    <p:sldId id="509" r:id="rId28"/>
    <p:sldId id="489" r:id="rId29"/>
    <p:sldId id="490" r:id="rId30"/>
    <p:sldId id="493" r:id="rId31"/>
    <p:sldId id="494" r:id="rId32"/>
    <p:sldId id="495" r:id="rId33"/>
    <p:sldId id="496" r:id="rId34"/>
    <p:sldId id="498" r:id="rId35"/>
    <p:sldId id="499" r:id="rId36"/>
    <p:sldId id="500" r:id="rId37"/>
    <p:sldId id="501" r:id="rId38"/>
    <p:sldId id="502" r:id="rId39"/>
    <p:sldId id="503" r:id="rId40"/>
    <p:sldId id="51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8107" autoAdjust="0"/>
  </p:normalViewPr>
  <p:slideViewPr>
    <p:cSldViewPr>
      <p:cViewPr varScale="1">
        <p:scale>
          <a:sx n="55" d="100"/>
          <a:sy n="55" d="100"/>
        </p:scale>
        <p:origin x="816" y="66"/>
      </p:cViewPr>
      <p:guideLst>
        <p:guide orient="horz" pos="2160"/>
        <p:guide pos="2880"/>
      </p:guideLst>
    </p:cSldViewPr>
  </p:slideViewPr>
  <p:outlineViewPr>
    <p:cViewPr>
      <p:scale>
        <a:sx n="33" d="100"/>
        <a:sy n="33" d="100"/>
      </p:scale>
      <p:origin x="0" y="336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oleObject" Target="file:///\\Users\u2546226\Dropbox\CAEPR%20Research\JCA\Jan%202023%20update\Population%20counts%20and%20estimate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u2546226\Dropbox\CAEPR%20Research\JCA\Jan%202023%20update\State-territory%20coun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a:solidFill>
                <a:schemeClr val="tx1"/>
              </a:solidFill>
            </a:ln>
          </c:spPr>
          <c:xVal>
            <c:numRef>
              <c:f>'v2'!$A$3:$A$13</c:f>
              <c:numCache>
                <c:formatCode>General</c:formatCode>
                <c:ptCount val="11"/>
                <c:pt idx="0">
                  <c:v>2021</c:v>
                </c:pt>
                <c:pt idx="1">
                  <c:v>2016</c:v>
                </c:pt>
                <c:pt idx="2">
                  <c:v>2011</c:v>
                </c:pt>
                <c:pt idx="3">
                  <c:v>2006</c:v>
                </c:pt>
                <c:pt idx="4">
                  <c:v>2001</c:v>
                </c:pt>
                <c:pt idx="5">
                  <c:v>1996</c:v>
                </c:pt>
                <c:pt idx="6">
                  <c:v>1991</c:v>
                </c:pt>
                <c:pt idx="7">
                  <c:v>1986</c:v>
                </c:pt>
                <c:pt idx="8">
                  <c:v>1981</c:v>
                </c:pt>
                <c:pt idx="9">
                  <c:v>1976</c:v>
                </c:pt>
                <c:pt idx="10">
                  <c:v>1971</c:v>
                </c:pt>
              </c:numCache>
            </c:numRef>
          </c:xVal>
          <c:yVal>
            <c:numRef>
              <c:f>'v2'!$G$3:$G$13</c:f>
              <c:numCache>
                <c:formatCode>_-* #,##0_-;\-* #,##0_-;_-* "-"??_-;_-@_-</c:formatCode>
                <c:ptCount val="11"/>
                <c:pt idx="0">
                  <c:v>983257</c:v>
                </c:pt>
                <c:pt idx="1">
                  <c:v>786689</c:v>
                </c:pt>
                <c:pt idx="2">
                  <c:v>662335</c:v>
                </c:pt>
                <c:pt idx="3">
                  <c:v>513977</c:v>
                </c:pt>
                <c:pt idx="4">
                  <c:v>460140</c:v>
                </c:pt>
                <c:pt idx="5">
                  <c:v>372052</c:v>
                </c:pt>
                <c:pt idx="6">
                  <c:v>283631</c:v>
                </c:pt>
                <c:pt idx="7">
                  <c:v>240152</c:v>
                </c:pt>
                <c:pt idx="8">
                  <c:v>179762.59409867719</c:v>
                </c:pt>
                <c:pt idx="9">
                  <c:v>193626.40231256682</c:v>
                </c:pt>
                <c:pt idx="10">
                  <c:v>150076</c:v>
                </c:pt>
              </c:numCache>
            </c:numRef>
          </c:yVal>
          <c:smooth val="0"/>
          <c:extLst>
            <c:ext xmlns:c16="http://schemas.microsoft.com/office/drawing/2014/chart" uri="{C3380CC4-5D6E-409C-BE32-E72D297353CC}">
              <c16:uniqueId val="{00000000-F67C-1746-82A1-254FB3B7C9AA}"/>
            </c:ext>
          </c:extLst>
        </c:ser>
        <c:ser>
          <c:idx val="1"/>
          <c:order val="1"/>
          <c:spPr>
            <a:ln>
              <a:solidFill>
                <a:schemeClr val="tx1"/>
              </a:solidFill>
            </a:ln>
          </c:spPr>
          <c:marker>
            <c:symbol val="circle"/>
            <c:size val="7"/>
            <c:spPr>
              <a:solidFill>
                <a:schemeClr val="tx1"/>
              </a:solidFill>
              <a:ln>
                <a:solidFill>
                  <a:schemeClr val="tx1"/>
                </a:solidFill>
              </a:ln>
            </c:spPr>
          </c:marker>
          <c:dLbls>
            <c:dLbl>
              <c:idx val="0"/>
              <c:layout>
                <c:manualLayout>
                  <c:x val="-5.2107279693486587E-2"/>
                  <c:y val="-5.65552699228791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7C-1746-82A1-254FB3B7C9AA}"/>
                </c:ext>
              </c:extLst>
            </c:dLbl>
            <c:dLbl>
              <c:idx val="1"/>
              <c:layout>
                <c:manualLayout>
                  <c:x val="0"/>
                  <c:y val="6.42673521850900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7C-1746-82A1-254FB3B7C9AA}"/>
                </c:ext>
              </c:extLst>
            </c:dLbl>
            <c:dLbl>
              <c:idx val="2"/>
              <c:layout>
                <c:manualLayout>
                  <c:x val="-0.15938697318007675"/>
                  <c:y val="-5.39845758354756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7C-1746-82A1-254FB3B7C9AA}"/>
                </c:ext>
              </c:extLst>
            </c:dLbl>
            <c:dLbl>
              <c:idx val="3"/>
              <c:layout>
                <c:manualLayout>
                  <c:x val="5.363984674329491E-2"/>
                  <c:y val="-1.2853470437017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7C-1746-82A1-254FB3B7C9AA}"/>
                </c:ext>
              </c:extLst>
            </c:dLbl>
            <c:dLbl>
              <c:idx val="4"/>
              <c:layout>
                <c:manualLayout>
                  <c:x val="-5.9770114942528735E-2"/>
                  <c:y val="-9.25449871465296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7C-1746-82A1-254FB3B7C9AA}"/>
                </c:ext>
              </c:extLst>
            </c:dLbl>
            <c:dLbl>
              <c:idx val="5"/>
              <c:layout>
                <c:manualLayout>
                  <c:x val="1.2260536398467321E-2"/>
                  <c:y val="7.19794344473007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7C-1746-82A1-254FB3B7C9AA}"/>
                </c:ext>
              </c:extLst>
            </c:dLbl>
            <c:dLbl>
              <c:idx val="6"/>
              <c:layout>
                <c:manualLayout>
                  <c:x val="-5.6704980842911874E-2"/>
                  <c:y val="-0.149100257069408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7C-1746-82A1-254FB3B7C9AA}"/>
                </c:ext>
              </c:extLst>
            </c:dLbl>
            <c:dLbl>
              <c:idx val="7"/>
              <c:layout>
                <c:manualLayout>
                  <c:x val="1.2260536398467376E-2"/>
                  <c:y val="7.96915167095116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67C-1746-82A1-254FB3B7C9AA}"/>
                </c:ext>
              </c:extLst>
            </c:dLbl>
            <c:dLbl>
              <c:idx val="8"/>
              <c:layout>
                <c:manualLayout>
                  <c:x val="-5.6704980842911937E-2"/>
                  <c:y val="-0.203084832904884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7C-1746-82A1-254FB3B7C9AA}"/>
                </c:ext>
              </c:extLst>
            </c:dLbl>
            <c:dLbl>
              <c:idx val="9"/>
              <c:layout>
                <c:manualLayout>
                  <c:x val="-5.8237547892720336E-2"/>
                  <c:y val="6.68380462724933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67C-1746-82A1-254FB3B7C9AA}"/>
                </c:ext>
              </c:extLst>
            </c:dLbl>
            <c:dLbl>
              <c:idx val="10"/>
              <c:layout>
                <c:manualLayout>
                  <c:x val="0"/>
                  <c:y val="-8.74035989717224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67C-1746-82A1-254FB3B7C9AA}"/>
                </c:ext>
              </c:extLst>
            </c:dLbl>
            <c:dLbl>
              <c:idx val="11"/>
              <c:layout>
                <c:manualLayout>
                  <c:x val="-2.9118773946360265E-2"/>
                  <c:y val="4.1131105398457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67C-1746-82A1-254FB3B7C9AA}"/>
                </c:ext>
              </c:extLst>
            </c:dLbl>
            <c:dLbl>
              <c:idx val="12"/>
              <c:layout>
                <c:manualLayout>
                  <c:x val="-6.2835249042145644E-2"/>
                  <c:y val="-3.5989717223650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67C-1746-82A1-254FB3B7C9AA}"/>
                </c:ext>
              </c:extLst>
            </c:dLbl>
            <c:dLbl>
              <c:idx val="13"/>
              <c:layout>
                <c:manualLayout>
                  <c:x val="-5.9770114942528735E-2"/>
                  <c:y val="3.59897172236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67C-1746-82A1-254FB3B7C9AA}"/>
                </c:ext>
              </c:extLst>
            </c:dLbl>
            <c:dLbl>
              <c:idx val="14"/>
              <c:layout>
                <c:manualLayout>
                  <c:x val="-4.9042145593869733E-2"/>
                  <c:y val="-5.9125964010282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67C-1746-82A1-254FB3B7C9AA}"/>
                </c:ext>
              </c:extLst>
            </c:dLbl>
            <c:dLbl>
              <c:idx val="15"/>
              <c:layout>
                <c:manualLayout>
                  <c:x val="-2.2988505747126436E-2"/>
                  <c:y val="2.8277634961439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67C-1746-82A1-254FB3B7C9AA}"/>
                </c:ext>
              </c:extLst>
            </c:dLbl>
            <c:dLbl>
              <c:idx val="16"/>
              <c:layout>
                <c:manualLayout>
                  <c:x val="-3.6781609195402298E-2"/>
                  <c:y val="-5.65552699228790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67C-1746-82A1-254FB3B7C9AA}"/>
                </c:ext>
              </c:extLst>
            </c:dLbl>
            <c:dLbl>
              <c:idx val="17"/>
              <c:layout>
                <c:manualLayout>
                  <c:x val="-1.2260536398467447E-2"/>
                  <c:y val="3.59897172236503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67C-1746-82A1-254FB3B7C9AA}"/>
                </c:ext>
              </c:extLst>
            </c:dLbl>
            <c:dLbl>
              <c:idx val="18"/>
              <c:layout>
                <c:manualLayout>
                  <c:x val="-7.6628352490421452E-3"/>
                  <c:y val="-3.8560411311053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67C-1746-82A1-254FB3B7C9AA}"/>
                </c:ext>
              </c:extLst>
            </c:dLbl>
            <c:spPr>
              <a:noFill/>
              <a:ln>
                <a:noFill/>
              </a:ln>
              <a:effectLst/>
            </c:spPr>
            <c:txPr>
              <a:bodyPr wrap="square" lIns="38100" tIns="19050" rIns="38100" bIns="19050" anchor="ctr">
                <a:spAutoFit/>
              </a:bodyPr>
              <a:lstStyle/>
              <a:p>
                <a:pPr>
                  <a:defRPr sz="1400">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xVal>
            <c:numRef>
              <c:f>'v2'!$A$3:$A$13</c:f>
              <c:numCache>
                <c:formatCode>General</c:formatCode>
                <c:ptCount val="11"/>
                <c:pt idx="0">
                  <c:v>2021</c:v>
                </c:pt>
                <c:pt idx="1">
                  <c:v>2016</c:v>
                </c:pt>
                <c:pt idx="2">
                  <c:v>2011</c:v>
                </c:pt>
                <c:pt idx="3">
                  <c:v>2006</c:v>
                </c:pt>
                <c:pt idx="4">
                  <c:v>2001</c:v>
                </c:pt>
                <c:pt idx="5">
                  <c:v>1996</c:v>
                </c:pt>
                <c:pt idx="6">
                  <c:v>1991</c:v>
                </c:pt>
                <c:pt idx="7">
                  <c:v>1986</c:v>
                </c:pt>
                <c:pt idx="8">
                  <c:v>1981</c:v>
                </c:pt>
                <c:pt idx="9">
                  <c:v>1976</c:v>
                </c:pt>
                <c:pt idx="10">
                  <c:v>1971</c:v>
                </c:pt>
              </c:numCache>
            </c:numRef>
          </c:xVal>
          <c:yVal>
            <c:numRef>
              <c:f>'v2'!$G$3:$G$21</c:f>
              <c:numCache>
                <c:formatCode>_-* #,##0_-;\-* #,##0_-;_-* "-"??_-;_-@_-</c:formatCode>
                <c:ptCount val="19"/>
                <c:pt idx="0">
                  <c:v>983257</c:v>
                </c:pt>
                <c:pt idx="1">
                  <c:v>786689</c:v>
                </c:pt>
                <c:pt idx="2">
                  <c:v>662335</c:v>
                </c:pt>
                <c:pt idx="3">
                  <c:v>513977</c:v>
                </c:pt>
                <c:pt idx="4">
                  <c:v>460140</c:v>
                </c:pt>
                <c:pt idx="5">
                  <c:v>372052</c:v>
                </c:pt>
                <c:pt idx="6">
                  <c:v>283631</c:v>
                </c:pt>
                <c:pt idx="7">
                  <c:v>240152</c:v>
                </c:pt>
                <c:pt idx="8">
                  <c:v>179762.59409867719</c:v>
                </c:pt>
                <c:pt idx="9">
                  <c:v>193626.40231256682</c:v>
                </c:pt>
                <c:pt idx="10">
                  <c:v>150076</c:v>
                </c:pt>
                <c:pt idx="11">
                  <c:v>132219</c:v>
                </c:pt>
                <c:pt idx="12">
                  <c:v>117495</c:v>
                </c:pt>
                <c:pt idx="13">
                  <c:v>100048</c:v>
                </c:pt>
                <c:pt idx="14">
                  <c:v>87000</c:v>
                </c:pt>
                <c:pt idx="15">
                  <c:v>73828</c:v>
                </c:pt>
                <c:pt idx="16">
                  <c:v>75604</c:v>
                </c:pt>
                <c:pt idx="17">
                  <c:v>83588</c:v>
                </c:pt>
                <c:pt idx="18">
                  <c:v>94564</c:v>
                </c:pt>
              </c:numCache>
            </c:numRef>
          </c:yVal>
          <c:smooth val="0"/>
          <c:extLst>
            <c:ext xmlns:c16="http://schemas.microsoft.com/office/drawing/2014/chart" uri="{C3380CC4-5D6E-409C-BE32-E72D297353CC}">
              <c16:uniqueId val="{00000014-F67C-1746-82A1-254FB3B7C9AA}"/>
            </c:ext>
          </c:extLst>
        </c:ser>
        <c:dLbls>
          <c:showLegendKey val="0"/>
          <c:showVal val="0"/>
          <c:showCatName val="0"/>
          <c:showSerName val="0"/>
          <c:showPercent val="0"/>
          <c:showBubbleSize val="0"/>
        </c:dLbls>
        <c:axId val="1268940047"/>
        <c:axId val="1268941743"/>
      </c:scatterChart>
      <c:valAx>
        <c:axId val="1268940047"/>
        <c:scaling>
          <c:orientation val="minMax"/>
          <c:max val="2021"/>
          <c:min val="1971"/>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68941743"/>
        <c:crosses val="autoZero"/>
        <c:crossBetween val="midCat"/>
        <c:majorUnit val="5"/>
      </c:valAx>
      <c:valAx>
        <c:axId val="1268941743"/>
        <c:scaling>
          <c:orientation val="minMax"/>
          <c:max val="110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latin typeface="Arial" panose="020B0604020202020204" pitchFamily="34" charset="0"/>
                    <a:cs typeface="Arial" panose="020B0604020202020204" pitchFamily="34" charset="0"/>
                  </a:rPr>
                  <a:t>Indigenous population estimate</a:t>
                </a:r>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68940047"/>
        <c:crosses val="autoZero"/>
        <c:crossBetween val="midCat"/>
      </c:valAx>
    </c:plotArea>
    <c:plotVisOnly val="1"/>
    <c:dispBlanksAs val="gap"/>
    <c:showDLblsOverMax val="0"/>
    <c:extLst/>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NSW</c:v>
                </c:pt>
              </c:strCache>
            </c:strRef>
          </c:tx>
          <c:spPr>
            <a:ln w="28575" cap="rnd">
              <a:solidFill>
                <a:schemeClr val="accent2"/>
              </a:solidFill>
              <a:round/>
            </a:ln>
            <a:effectLst/>
          </c:spPr>
          <c:marker>
            <c:symbol val="none"/>
          </c:marker>
          <c:cat>
            <c:strRef>
              <c:f>Sheet1!$B$1:$L$1</c:f>
              <c:strCache>
                <c:ptCount val="11"/>
                <c:pt idx="0">
                  <c:v>1971</c:v>
                </c:pt>
                <c:pt idx="1">
                  <c:v>1976</c:v>
                </c:pt>
                <c:pt idx="2">
                  <c:v>1981</c:v>
                </c:pt>
                <c:pt idx="3">
                  <c:v>1986</c:v>
                </c:pt>
                <c:pt idx="4">
                  <c:v>1991</c:v>
                </c:pt>
                <c:pt idx="5">
                  <c:v>1996</c:v>
                </c:pt>
                <c:pt idx="6">
                  <c:v>2001</c:v>
                </c:pt>
                <c:pt idx="7">
                  <c:v>2006</c:v>
                </c:pt>
                <c:pt idx="8">
                  <c:v>2011</c:v>
                </c:pt>
                <c:pt idx="9">
                  <c:v>2016</c:v>
                </c:pt>
                <c:pt idx="10">
                  <c:v>2021</c:v>
                </c:pt>
              </c:strCache>
            </c:strRef>
          </c:cat>
          <c:val>
            <c:numRef>
              <c:f>Sheet1!$B$2:$L$2</c:f>
              <c:numCache>
                <c:formatCode>#,##0</c:formatCode>
                <c:ptCount val="11"/>
                <c:pt idx="0">
                  <c:v>23873</c:v>
                </c:pt>
                <c:pt idx="1">
                  <c:v>40450</c:v>
                </c:pt>
                <c:pt idx="2">
                  <c:v>35367</c:v>
                </c:pt>
                <c:pt idx="3">
                  <c:v>59011</c:v>
                </c:pt>
                <c:pt idx="4">
                  <c:v>70019</c:v>
                </c:pt>
                <c:pt idx="5">
                  <c:v>101485</c:v>
                </c:pt>
                <c:pt idx="6">
                  <c:v>119865</c:v>
                </c:pt>
                <c:pt idx="7">
                  <c:v>138509</c:v>
                </c:pt>
                <c:pt idx="8">
                  <c:v>172625</c:v>
                </c:pt>
                <c:pt idx="9">
                  <c:v>216176</c:v>
                </c:pt>
                <c:pt idx="10">
                  <c:v>278043</c:v>
                </c:pt>
              </c:numCache>
            </c:numRef>
          </c:val>
          <c:smooth val="0"/>
          <c:extLst>
            <c:ext xmlns:c16="http://schemas.microsoft.com/office/drawing/2014/chart" uri="{C3380CC4-5D6E-409C-BE32-E72D297353CC}">
              <c16:uniqueId val="{00000000-6363-8949-9B09-1FE3584C59BA}"/>
            </c:ext>
          </c:extLst>
        </c:ser>
        <c:ser>
          <c:idx val="1"/>
          <c:order val="1"/>
          <c:tx>
            <c:strRef>
              <c:f>Sheet1!$A$3</c:f>
              <c:strCache>
                <c:ptCount val="1"/>
                <c:pt idx="0">
                  <c:v>Vic</c:v>
                </c:pt>
              </c:strCache>
            </c:strRef>
          </c:tx>
          <c:spPr>
            <a:ln w="28575" cap="rnd">
              <a:solidFill>
                <a:schemeClr val="accent1"/>
              </a:solidFill>
              <a:round/>
            </a:ln>
            <a:effectLst/>
          </c:spPr>
          <c:marker>
            <c:symbol val="none"/>
          </c:marker>
          <c:cat>
            <c:strRef>
              <c:f>Sheet1!$B$1:$L$1</c:f>
              <c:strCache>
                <c:ptCount val="11"/>
                <c:pt idx="0">
                  <c:v>1971</c:v>
                </c:pt>
                <c:pt idx="1">
                  <c:v>1976</c:v>
                </c:pt>
                <c:pt idx="2">
                  <c:v>1981</c:v>
                </c:pt>
                <c:pt idx="3">
                  <c:v>1986</c:v>
                </c:pt>
                <c:pt idx="4">
                  <c:v>1991</c:v>
                </c:pt>
                <c:pt idx="5">
                  <c:v>1996</c:v>
                </c:pt>
                <c:pt idx="6">
                  <c:v>2001</c:v>
                </c:pt>
                <c:pt idx="7">
                  <c:v>2006</c:v>
                </c:pt>
                <c:pt idx="8">
                  <c:v>2011</c:v>
                </c:pt>
                <c:pt idx="9">
                  <c:v>2016</c:v>
                </c:pt>
                <c:pt idx="10">
                  <c:v>2021</c:v>
                </c:pt>
              </c:strCache>
            </c:strRef>
          </c:cat>
          <c:val>
            <c:numRef>
              <c:f>Sheet1!$B$3:$L$3</c:f>
              <c:numCache>
                <c:formatCode>#,##0</c:formatCode>
                <c:ptCount val="11"/>
                <c:pt idx="0">
                  <c:v>6371</c:v>
                </c:pt>
                <c:pt idx="1">
                  <c:v>14760</c:v>
                </c:pt>
                <c:pt idx="2">
                  <c:v>6057</c:v>
                </c:pt>
                <c:pt idx="3">
                  <c:v>12611</c:v>
                </c:pt>
                <c:pt idx="4">
                  <c:v>16735</c:v>
                </c:pt>
                <c:pt idx="5">
                  <c:v>21474</c:v>
                </c:pt>
                <c:pt idx="6">
                  <c:v>25078</c:v>
                </c:pt>
                <c:pt idx="7">
                  <c:v>30143</c:v>
                </c:pt>
                <c:pt idx="8">
                  <c:v>37992</c:v>
                </c:pt>
                <c:pt idx="9">
                  <c:v>47788</c:v>
                </c:pt>
                <c:pt idx="10">
                  <c:v>65646</c:v>
                </c:pt>
              </c:numCache>
            </c:numRef>
          </c:val>
          <c:smooth val="0"/>
          <c:extLst>
            <c:ext xmlns:c16="http://schemas.microsoft.com/office/drawing/2014/chart" uri="{C3380CC4-5D6E-409C-BE32-E72D297353CC}">
              <c16:uniqueId val="{00000001-6363-8949-9B09-1FE3584C59BA}"/>
            </c:ext>
          </c:extLst>
        </c:ser>
        <c:ser>
          <c:idx val="2"/>
          <c:order val="2"/>
          <c:tx>
            <c:strRef>
              <c:f>Sheet1!$A$4</c:f>
              <c:strCache>
                <c:ptCount val="1"/>
                <c:pt idx="0">
                  <c:v>Qld</c:v>
                </c:pt>
              </c:strCache>
            </c:strRef>
          </c:tx>
          <c:spPr>
            <a:ln w="28575" cap="rnd">
              <a:solidFill>
                <a:schemeClr val="accent6"/>
              </a:solidFill>
              <a:round/>
            </a:ln>
            <a:effectLst/>
          </c:spPr>
          <c:marker>
            <c:symbol val="none"/>
          </c:marker>
          <c:cat>
            <c:strRef>
              <c:f>Sheet1!$B$1:$L$1</c:f>
              <c:strCache>
                <c:ptCount val="11"/>
                <c:pt idx="0">
                  <c:v>1971</c:v>
                </c:pt>
                <c:pt idx="1">
                  <c:v>1976</c:v>
                </c:pt>
                <c:pt idx="2">
                  <c:v>1981</c:v>
                </c:pt>
                <c:pt idx="3">
                  <c:v>1986</c:v>
                </c:pt>
                <c:pt idx="4">
                  <c:v>1991</c:v>
                </c:pt>
                <c:pt idx="5">
                  <c:v>1996</c:v>
                </c:pt>
                <c:pt idx="6">
                  <c:v>2001</c:v>
                </c:pt>
                <c:pt idx="7">
                  <c:v>2006</c:v>
                </c:pt>
                <c:pt idx="8">
                  <c:v>2011</c:v>
                </c:pt>
                <c:pt idx="9">
                  <c:v>2016</c:v>
                </c:pt>
                <c:pt idx="10">
                  <c:v>2021</c:v>
                </c:pt>
              </c:strCache>
            </c:strRef>
          </c:cat>
          <c:val>
            <c:numRef>
              <c:f>Sheet1!$B$4:$L$4</c:f>
              <c:numCache>
                <c:formatCode>#,##0</c:formatCode>
                <c:ptCount val="11"/>
                <c:pt idx="0">
                  <c:v>31922</c:v>
                </c:pt>
                <c:pt idx="1">
                  <c:v>41343</c:v>
                </c:pt>
                <c:pt idx="2">
                  <c:v>44698</c:v>
                </c:pt>
                <c:pt idx="3">
                  <c:v>61268</c:v>
                </c:pt>
                <c:pt idx="4">
                  <c:v>70124</c:v>
                </c:pt>
                <c:pt idx="5">
                  <c:v>95518</c:v>
                </c:pt>
                <c:pt idx="6">
                  <c:v>112772</c:v>
                </c:pt>
                <c:pt idx="7">
                  <c:v>127581</c:v>
                </c:pt>
                <c:pt idx="8">
                  <c:v>155826</c:v>
                </c:pt>
                <c:pt idx="9">
                  <c:v>186482</c:v>
                </c:pt>
                <c:pt idx="10">
                  <c:v>237303</c:v>
                </c:pt>
              </c:numCache>
            </c:numRef>
          </c:val>
          <c:smooth val="0"/>
          <c:extLst>
            <c:ext xmlns:c16="http://schemas.microsoft.com/office/drawing/2014/chart" uri="{C3380CC4-5D6E-409C-BE32-E72D297353CC}">
              <c16:uniqueId val="{00000002-6363-8949-9B09-1FE3584C59BA}"/>
            </c:ext>
          </c:extLst>
        </c:ser>
        <c:ser>
          <c:idx val="3"/>
          <c:order val="3"/>
          <c:tx>
            <c:strRef>
              <c:f>Sheet1!$A$5</c:f>
              <c:strCache>
                <c:ptCount val="1"/>
                <c:pt idx="0">
                  <c:v>SA</c:v>
                </c:pt>
              </c:strCache>
            </c:strRef>
          </c:tx>
          <c:spPr>
            <a:ln w="28575" cap="rnd">
              <a:solidFill>
                <a:schemeClr val="bg1">
                  <a:lumMod val="50000"/>
                </a:schemeClr>
              </a:solidFill>
              <a:round/>
            </a:ln>
            <a:effectLst/>
          </c:spPr>
          <c:marker>
            <c:symbol val="none"/>
          </c:marker>
          <c:cat>
            <c:strRef>
              <c:f>Sheet1!$B$1:$L$1</c:f>
              <c:strCache>
                <c:ptCount val="11"/>
                <c:pt idx="0">
                  <c:v>1971</c:v>
                </c:pt>
                <c:pt idx="1">
                  <c:v>1976</c:v>
                </c:pt>
                <c:pt idx="2">
                  <c:v>1981</c:v>
                </c:pt>
                <c:pt idx="3">
                  <c:v>1986</c:v>
                </c:pt>
                <c:pt idx="4">
                  <c:v>1991</c:v>
                </c:pt>
                <c:pt idx="5">
                  <c:v>1996</c:v>
                </c:pt>
                <c:pt idx="6">
                  <c:v>2001</c:v>
                </c:pt>
                <c:pt idx="7">
                  <c:v>2006</c:v>
                </c:pt>
                <c:pt idx="8">
                  <c:v>2011</c:v>
                </c:pt>
                <c:pt idx="9">
                  <c:v>2016</c:v>
                </c:pt>
                <c:pt idx="10">
                  <c:v>2021</c:v>
                </c:pt>
              </c:strCache>
            </c:strRef>
          </c:cat>
          <c:val>
            <c:numRef>
              <c:f>Sheet1!$B$5:$L$5</c:f>
              <c:numCache>
                <c:formatCode>#,##0</c:formatCode>
                <c:ptCount val="11"/>
                <c:pt idx="0">
                  <c:v>7299</c:v>
                </c:pt>
                <c:pt idx="1">
                  <c:v>10714</c:v>
                </c:pt>
                <c:pt idx="2" formatCode="General">
                  <c:v>9825</c:v>
                </c:pt>
                <c:pt idx="3">
                  <c:v>14291</c:v>
                </c:pt>
                <c:pt idx="4">
                  <c:v>16232</c:v>
                </c:pt>
                <c:pt idx="5">
                  <c:v>20444</c:v>
                </c:pt>
                <c:pt idx="6">
                  <c:v>23425</c:v>
                </c:pt>
                <c:pt idx="7">
                  <c:v>25554</c:v>
                </c:pt>
                <c:pt idx="8">
                  <c:v>30432</c:v>
                </c:pt>
                <c:pt idx="9">
                  <c:v>34184</c:v>
                </c:pt>
                <c:pt idx="10">
                  <c:v>42562</c:v>
                </c:pt>
              </c:numCache>
            </c:numRef>
          </c:val>
          <c:smooth val="0"/>
          <c:extLst>
            <c:ext xmlns:c16="http://schemas.microsoft.com/office/drawing/2014/chart" uri="{C3380CC4-5D6E-409C-BE32-E72D297353CC}">
              <c16:uniqueId val="{00000003-6363-8949-9B09-1FE3584C59BA}"/>
            </c:ext>
          </c:extLst>
        </c:ser>
        <c:ser>
          <c:idx val="4"/>
          <c:order val="4"/>
          <c:tx>
            <c:strRef>
              <c:f>Sheet1!$A$6</c:f>
              <c:strCache>
                <c:ptCount val="1"/>
                <c:pt idx="0">
                  <c:v>WA</c:v>
                </c:pt>
              </c:strCache>
            </c:strRef>
          </c:tx>
          <c:spPr>
            <a:ln w="28575" cap="rnd">
              <a:solidFill>
                <a:schemeClr val="accent4">
                  <a:lumMod val="60000"/>
                </a:schemeClr>
              </a:solidFill>
              <a:round/>
            </a:ln>
            <a:effectLst/>
          </c:spPr>
          <c:marker>
            <c:symbol val="none"/>
          </c:marker>
          <c:cat>
            <c:strRef>
              <c:f>Sheet1!$B$1:$L$1</c:f>
              <c:strCache>
                <c:ptCount val="11"/>
                <c:pt idx="0">
                  <c:v>1971</c:v>
                </c:pt>
                <c:pt idx="1">
                  <c:v>1976</c:v>
                </c:pt>
                <c:pt idx="2">
                  <c:v>1981</c:v>
                </c:pt>
                <c:pt idx="3">
                  <c:v>1986</c:v>
                </c:pt>
                <c:pt idx="4">
                  <c:v>1991</c:v>
                </c:pt>
                <c:pt idx="5">
                  <c:v>1996</c:v>
                </c:pt>
                <c:pt idx="6">
                  <c:v>2001</c:v>
                </c:pt>
                <c:pt idx="7">
                  <c:v>2006</c:v>
                </c:pt>
                <c:pt idx="8">
                  <c:v>2011</c:v>
                </c:pt>
                <c:pt idx="9">
                  <c:v>2016</c:v>
                </c:pt>
                <c:pt idx="10">
                  <c:v>2021</c:v>
                </c:pt>
              </c:strCache>
            </c:strRef>
          </c:cat>
          <c:val>
            <c:numRef>
              <c:f>Sheet1!$B$6:$L$6</c:f>
              <c:numCache>
                <c:formatCode>#,##0</c:formatCode>
                <c:ptCount val="11"/>
                <c:pt idx="0">
                  <c:v>22181</c:v>
                </c:pt>
                <c:pt idx="1">
                  <c:v>26126</c:v>
                </c:pt>
                <c:pt idx="2" formatCode="General">
                  <c:v>31351</c:v>
                </c:pt>
                <c:pt idx="3">
                  <c:v>37789</c:v>
                </c:pt>
                <c:pt idx="4">
                  <c:v>41779</c:v>
                </c:pt>
                <c:pt idx="5">
                  <c:v>50793</c:v>
                </c:pt>
                <c:pt idx="6">
                  <c:v>58496</c:v>
                </c:pt>
                <c:pt idx="7">
                  <c:v>58709</c:v>
                </c:pt>
                <c:pt idx="8">
                  <c:v>69664</c:v>
                </c:pt>
                <c:pt idx="9">
                  <c:v>75978</c:v>
                </c:pt>
                <c:pt idx="10">
                  <c:v>88693</c:v>
                </c:pt>
              </c:numCache>
            </c:numRef>
          </c:val>
          <c:smooth val="0"/>
          <c:extLst>
            <c:ext xmlns:c16="http://schemas.microsoft.com/office/drawing/2014/chart" uri="{C3380CC4-5D6E-409C-BE32-E72D297353CC}">
              <c16:uniqueId val="{00000004-6363-8949-9B09-1FE3584C59BA}"/>
            </c:ext>
          </c:extLst>
        </c:ser>
        <c:ser>
          <c:idx val="5"/>
          <c:order val="5"/>
          <c:tx>
            <c:strRef>
              <c:f>Sheet1!$A$7</c:f>
              <c:strCache>
                <c:ptCount val="1"/>
                <c:pt idx="0">
                  <c:v>Tas</c:v>
                </c:pt>
              </c:strCache>
            </c:strRef>
          </c:tx>
          <c:spPr>
            <a:ln w="28575" cap="rnd">
              <a:solidFill>
                <a:srgbClr val="7030A0"/>
              </a:solidFill>
              <a:round/>
            </a:ln>
            <a:effectLst/>
          </c:spPr>
          <c:marker>
            <c:symbol val="none"/>
          </c:marker>
          <c:cat>
            <c:strRef>
              <c:f>Sheet1!$B$1:$L$1</c:f>
              <c:strCache>
                <c:ptCount val="11"/>
                <c:pt idx="0">
                  <c:v>1971</c:v>
                </c:pt>
                <c:pt idx="1">
                  <c:v>1976</c:v>
                </c:pt>
                <c:pt idx="2">
                  <c:v>1981</c:v>
                </c:pt>
                <c:pt idx="3">
                  <c:v>1986</c:v>
                </c:pt>
                <c:pt idx="4">
                  <c:v>1991</c:v>
                </c:pt>
                <c:pt idx="5">
                  <c:v>1996</c:v>
                </c:pt>
                <c:pt idx="6">
                  <c:v>2001</c:v>
                </c:pt>
                <c:pt idx="7">
                  <c:v>2006</c:v>
                </c:pt>
                <c:pt idx="8">
                  <c:v>2011</c:v>
                </c:pt>
                <c:pt idx="9">
                  <c:v>2016</c:v>
                </c:pt>
                <c:pt idx="10">
                  <c:v>2021</c:v>
                </c:pt>
              </c:strCache>
            </c:strRef>
          </c:cat>
          <c:val>
            <c:numRef>
              <c:f>Sheet1!$B$7:$L$7</c:f>
              <c:numCache>
                <c:formatCode>#,##0</c:formatCode>
                <c:ptCount val="11"/>
                <c:pt idx="0" formatCode="General">
                  <c:v>671</c:v>
                </c:pt>
                <c:pt idx="1">
                  <c:v>2942</c:v>
                </c:pt>
                <c:pt idx="2">
                  <c:v>2688</c:v>
                </c:pt>
                <c:pt idx="3">
                  <c:v>6716</c:v>
                </c:pt>
                <c:pt idx="4">
                  <c:v>8885</c:v>
                </c:pt>
                <c:pt idx="5">
                  <c:v>13873</c:v>
                </c:pt>
                <c:pt idx="6">
                  <c:v>15773</c:v>
                </c:pt>
                <c:pt idx="7">
                  <c:v>16768</c:v>
                </c:pt>
                <c:pt idx="8">
                  <c:v>19625</c:v>
                </c:pt>
                <c:pt idx="9">
                  <c:v>23572</c:v>
                </c:pt>
                <c:pt idx="10">
                  <c:v>30186</c:v>
                </c:pt>
              </c:numCache>
            </c:numRef>
          </c:val>
          <c:smooth val="0"/>
          <c:extLst>
            <c:ext xmlns:c16="http://schemas.microsoft.com/office/drawing/2014/chart" uri="{C3380CC4-5D6E-409C-BE32-E72D297353CC}">
              <c16:uniqueId val="{00000005-6363-8949-9B09-1FE3584C59BA}"/>
            </c:ext>
          </c:extLst>
        </c:ser>
        <c:ser>
          <c:idx val="6"/>
          <c:order val="6"/>
          <c:tx>
            <c:strRef>
              <c:f>Sheet1!$A$8</c:f>
              <c:strCache>
                <c:ptCount val="1"/>
                <c:pt idx="0">
                  <c:v>NT</c:v>
                </c:pt>
              </c:strCache>
            </c:strRef>
          </c:tx>
          <c:spPr>
            <a:ln w="28575" cap="rnd">
              <a:solidFill>
                <a:schemeClr val="accent2">
                  <a:lumMod val="80000"/>
                  <a:lumOff val="20000"/>
                </a:schemeClr>
              </a:solidFill>
              <a:round/>
            </a:ln>
            <a:effectLst/>
          </c:spPr>
          <c:marker>
            <c:symbol val="none"/>
          </c:marker>
          <c:cat>
            <c:strRef>
              <c:f>Sheet1!$B$1:$L$1</c:f>
              <c:strCache>
                <c:ptCount val="11"/>
                <c:pt idx="0">
                  <c:v>1971</c:v>
                </c:pt>
                <c:pt idx="1">
                  <c:v>1976</c:v>
                </c:pt>
                <c:pt idx="2">
                  <c:v>1981</c:v>
                </c:pt>
                <c:pt idx="3">
                  <c:v>1986</c:v>
                </c:pt>
                <c:pt idx="4">
                  <c:v>1991</c:v>
                </c:pt>
                <c:pt idx="5">
                  <c:v>1996</c:v>
                </c:pt>
                <c:pt idx="6">
                  <c:v>2001</c:v>
                </c:pt>
                <c:pt idx="7">
                  <c:v>2006</c:v>
                </c:pt>
                <c:pt idx="8">
                  <c:v>2011</c:v>
                </c:pt>
                <c:pt idx="9">
                  <c:v>2016</c:v>
                </c:pt>
                <c:pt idx="10">
                  <c:v>2021</c:v>
                </c:pt>
              </c:strCache>
            </c:strRef>
          </c:cat>
          <c:val>
            <c:numRef>
              <c:f>Sheet1!$B$8:$L$8</c:f>
              <c:numCache>
                <c:formatCode>#,##0</c:formatCode>
                <c:ptCount val="11"/>
                <c:pt idx="0">
                  <c:v>23381</c:v>
                </c:pt>
                <c:pt idx="1">
                  <c:v>23750</c:v>
                </c:pt>
                <c:pt idx="2" formatCode="General">
                  <c:v>29088</c:v>
                </c:pt>
                <c:pt idx="3">
                  <c:v>34739</c:v>
                </c:pt>
                <c:pt idx="4">
                  <c:v>39910</c:v>
                </c:pt>
                <c:pt idx="5">
                  <c:v>46277</c:v>
                </c:pt>
                <c:pt idx="6">
                  <c:v>50785</c:v>
                </c:pt>
                <c:pt idx="7">
                  <c:v>53661</c:v>
                </c:pt>
                <c:pt idx="8">
                  <c:v>56779</c:v>
                </c:pt>
                <c:pt idx="9">
                  <c:v>58248</c:v>
                </c:pt>
                <c:pt idx="10">
                  <c:v>61115</c:v>
                </c:pt>
              </c:numCache>
            </c:numRef>
          </c:val>
          <c:smooth val="0"/>
          <c:extLst>
            <c:ext xmlns:c16="http://schemas.microsoft.com/office/drawing/2014/chart" uri="{C3380CC4-5D6E-409C-BE32-E72D297353CC}">
              <c16:uniqueId val="{00000006-6363-8949-9B09-1FE3584C59BA}"/>
            </c:ext>
          </c:extLst>
        </c:ser>
        <c:ser>
          <c:idx val="7"/>
          <c:order val="7"/>
          <c:tx>
            <c:strRef>
              <c:f>Sheet1!$A$9</c:f>
              <c:strCache>
                <c:ptCount val="1"/>
                <c:pt idx="0">
                  <c:v>ACT</c:v>
                </c:pt>
              </c:strCache>
            </c:strRef>
          </c:tx>
          <c:spPr>
            <a:ln w="28575" cap="rnd">
              <a:solidFill>
                <a:srgbClr val="EBBD2D"/>
              </a:solidFill>
              <a:round/>
            </a:ln>
            <a:effectLst/>
          </c:spPr>
          <c:marker>
            <c:symbol val="none"/>
          </c:marker>
          <c:cat>
            <c:strRef>
              <c:f>Sheet1!$B$1:$L$1</c:f>
              <c:strCache>
                <c:ptCount val="11"/>
                <c:pt idx="0">
                  <c:v>1971</c:v>
                </c:pt>
                <c:pt idx="1">
                  <c:v>1976</c:v>
                </c:pt>
                <c:pt idx="2">
                  <c:v>1981</c:v>
                </c:pt>
                <c:pt idx="3">
                  <c:v>1986</c:v>
                </c:pt>
                <c:pt idx="4">
                  <c:v>1991</c:v>
                </c:pt>
                <c:pt idx="5">
                  <c:v>1996</c:v>
                </c:pt>
                <c:pt idx="6">
                  <c:v>2001</c:v>
                </c:pt>
                <c:pt idx="7">
                  <c:v>2006</c:v>
                </c:pt>
                <c:pt idx="8">
                  <c:v>2011</c:v>
                </c:pt>
                <c:pt idx="9">
                  <c:v>2016</c:v>
                </c:pt>
                <c:pt idx="10">
                  <c:v>2021</c:v>
                </c:pt>
              </c:strCache>
            </c:strRef>
          </c:cat>
          <c:val>
            <c:numRef>
              <c:f>Sheet1!$B$9:$L$9</c:f>
              <c:numCache>
                <c:formatCode>General</c:formatCode>
                <c:ptCount val="11"/>
                <c:pt idx="0">
                  <c:v>255</c:v>
                </c:pt>
                <c:pt idx="1">
                  <c:v>828</c:v>
                </c:pt>
                <c:pt idx="2" formatCode="#,##0">
                  <c:v>823</c:v>
                </c:pt>
                <c:pt idx="3" formatCode="#,##0">
                  <c:v>1220</c:v>
                </c:pt>
                <c:pt idx="4" formatCode="#,##0">
                  <c:v>1775</c:v>
                </c:pt>
                <c:pt idx="5" formatCode="#,##0">
                  <c:v>2899</c:v>
                </c:pt>
                <c:pt idx="6" formatCode="#,##0">
                  <c:v>3576</c:v>
                </c:pt>
                <c:pt idx="7" formatCode="#,##0">
                  <c:v>3876</c:v>
                </c:pt>
                <c:pt idx="8" formatCode="#,##0">
                  <c:v>5184</c:v>
                </c:pt>
                <c:pt idx="9" formatCode="#,##0">
                  <c:v>6508</c:v>
                </c:pt>
                <c:pt idx="10" formatCode="#,##0">
                  <c:v>8949</c:v>
                </c:pt>
              </c:numCache>
            </c:numRef>
          </c:val>
          <c:smooth val="0"/>
          <c:extLst>
            <c:ext xmlns:c16="http://schemas.microsoft.com/office/drawing/2014/chart" uri="{C3380CC4-5D6E-409C-BE32-E72D297353CC}">
              <c16:uniqueId val="{00000007-6363-8949-9B09-1FE3584C59BA}"/>
            </c:ext>
          </c:extLst>
        </c:ser>
        <c:dLbls>
          <c:showLegendKey val="0"/>
          <c:showVal val="0"/>
          <c:showCatName val="0"/>
          <c:showSerName val="0"/>
          <c:showPercent val="0"/>
          <c:showBubbleSize val="0"/>
        </c:dLbls>
        <c:smooth val="0"/>
        <c:axId val="252489624"/>
        <c:axId val="252489232"/>
      </c:lineChart>
      <c:catAx>
        <c:axId val="252489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52489232"/>
        <c:crosses val="autoZero"/>
        <c:auto val="1"/>
        <c:lblAlgn val="ctr"/>
        <c:lblOffset val="100"/>
        <c:noMultiLvlLbl val="0"/>
      </c:catAx>
      <c:valAx>
        <c:axId val="252489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sz="1400" b="0" i="0" baseline="0">
                    <a:effectLst/>
                    <a:latin typeface="Arial" panose="020B0604020202020204" pitchFamily="34" charset="0"/>
                    <a:cs typeface="Arial" panose="020B0604020202020204" pitchFamily="34" charset="0"/>
                  </a:rPr>
                  <a:t>Indigenous census count</a:t>
                </a:r>
                <a:endParaRPr lang="en-AU" sz="1400">
                  <a:effectLst/>
                  <a:latin typeface="Arial" panose="020B0604020202020204" pitchFamily="34" charset="0"/>
                  <a:cs typeface="Arial" panose="020B0604020202020204" pitchFamily="34" charset="0"/>
                </a:endParaRPr>
              </a:p>
            </c:rich>
          </c:tx>
          <c:layout>
            <c:manualLayout>
              <c:xMode val="edge"/>
              <c:yMode val="edge"/>
              <c:x val="1.0082677959265981E-2"/>
              <c:y val="0.2709221880123482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524896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12752-1C61-4A07-B6F1-2866043A8A38}"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A17E8E51-867B-4FBE-9FA5-10E6B0E0FE3F}">
      <dgm:prSet/>
      <dgm:spPr/>
      <dgm:t>
        <a:bodyPr/>
        <a:lstStyle/>
        <a:p>
          <a:pPr>
            <a:defRPr cap="all"/>
          </a:pPr>
          <a:r>
            <a:rPr lang="en-AU"/>
            <a:t>Big picture policy settings</a:t>
          </a:r>
          <a:endParaRPr lang="en-US"/>
        </a:p>
      </dgm:t>
    </dgm:pt>
    <dgm:pt modelId="{5AE4F127-D2FE-4FB4-91A1-4529618C5316}" type="parTrans" cxnId="{24976379-5AF4-4C59-9696-37DB208B66B6}">
      <dgm:prSet/>
      <dgm:spPr/>
      <dgm:t>
        <a:bodyPr/>
        <a:lstStyle/>
        <a:p>
          <a:endParaRPr lang="en-US"/>
        </a:p>
      </dgm:t>
    </dgm:pt>
    <dgm:pt modelId="{A57D3CB3-7DD0-4AAF-9634-06BBAE2C3242}" type="sibTrans" cxnId="{24976379-5AF4-4C59-9696-37DB208B66B6}">
      <dgm:prSet/>
      <dgm:spPr/>
      <dgm:t>
        <a:bodyPr/>
        <a:lstStyle/>
        <a:p>
          <a:endParaRPr lang="en-US"/>
        </a:p>
      </dgm:t>
    </dgm:pt>
    <dgm:pt modelId="{F1393905-66E2-4B30-B93F-0CFB33A654A2}">
      <dgm:prSet/>
      <dgm:spPr/>
      <dgm:t>
        <a:bodyPr/>
        <a:lstStyle/>
        <a:p>
          <a:pPr>
            <a:defRPr cap="all"/>
          </a:pPr>
          <a:r>
            <a:rPr lang="en-AU"/>
            <a:t>Closing the gap nationally and in the NT</a:t>
          </a:r>
          <a:endParaRPr lang="en-US"/>
        </a:p>
      </dgm:t>
    </dgm:pt>
    <dgm:pt modelId="{29A6EE2F-7539-448F-ABA6-0B9C0591F838}" type="parTrans" cxnId="{02AF0E05-3780-42A7-9F35-C152BA6F3FF9}">
      <dgm:prSet/>
      <dgm:spPr/>
      <dgm:t>
        <a:bodyPr/>
        <a:lstStyle/>
        <a:p>
          <a:endParaRPr lang="en-US"/>
        </a:p>
      </dgm:t>
    </dgm:pt>
    <dgm:pt modelId="{B4A44943-87D2-4CE5-9508-2FEC6668A764}" type="sibTrans" cxnId="{02AF0E05-3780-42A7-9F35-C152BA6F3FF9}">
      <dgm:prSet/>
      <dgm:spPr/>
      <dgm:t>
        <a:bodyPr/>
        <a:lstStyle/>
        <a:p>
          <a:endParaRPr lang="en-US"/>
        </a:p>
      </dgm:t>
    </dgm:pt>
    <dgm:pt modelId="{0CE4A22A-E196-4594-93E9-2F09E9C5DE5D}">
      <dgm:prSet/>
      <dgm:spPr/>
      <dgm:t>
        <a:bodyPr/>
        <a:lstStyle/>
        <a:p>
          <a:pPr>
            <a:defRPr cap="all"/>
          </a:pPr>
          <a:r>
            <a:rPr lang="en-AU"/>
            <a:t>Some reasons for enduring failure</a:t>
          </a:r>
          <a:endParaRPr lang="en-US"/>
        </a:p>
      </dgm:t>
    </dgm:pt>
    <dgm:pt modelId="{5048E259-BC55-4EB2-92F5-55AEBB5799DD}" type="parTrans" cxnId="{25A13214-64AE-4C05-B04B-F02D8059BAE4}">
      <dgm:prSet/>
      <dgm:spPr/>
      <dgm:t>
        <a:bodyPr/>
        <a:lstStyle/>
        <a:p>
          <a:endParaRPr lang="en-US"/>
        </a:p>
      </dgm:t>
    </dgm:pt>
    <dgm:pt modelId="{11154F59-C4C8-43C2-8710-FFB0F091C090}" type="sibTrans" cxnId="{25A13214-64AE-4C05-B04B-F02D8059BAE4}">
      <dgm:prSet/>
      <dgm:spPr/>
      <dgm:t>
        <a:bodyPr/>
        <a:lstStyle/>
        <a:p>
          <a:endParaRPr lang="en-US"/>
        </a:p>
      </dgm:t>
    </dgm:pt>
    <dgm:pt modelId="{E151DD5A-1108-419E-A436-AAC851852637}">
      <dgm:prSet/>
      <dgm:spPr/>
      <dgm:t>
        <a:bodyPr/>
        <a:lstStyle/>
        <a:p>
          <a:pPr>
            <a:defRPr cap="all"/>
          </a:pPr>
          <a:r>
            <a:rPr lang="en-AU"/>
            <a:t>Emerging ‘new economy’ opportunities</a:t>
          </a:r>
          <a:endParaRPr lang="en-US"/>
        </a:p>
      </dgm:t>
    </dgm:pt>
    <dgm:pt modelId="{60249E82-E008-4436-B09F-07BCC6ADA509}" type="parTrans" cxnId="{C7868D77-F638-4F8D-93D3-3D06A1EAC557}">
      <dgm:prSet/>
      <dgm:spPr/>
      <dgm:t>
        <a:bodyPr/>
        <a:lstStyle/>
        <a:p>
          <a:endParaRPr lang="en-US"/>
        </a:p>
      </dgm:t>
    </dgm:pt>
    <dgm:pt modelId="{8FE2DF8D-3D85-42C0-AB61-272C499F3AD0}" type="sibTrans" cxnId="{C7868D77-F638-4F8D-93D3-3D06A1EAC557}">
      <dgm:prSet/>
      <dgm:spPr/>
      <dgm:t>
        <a:bodyPr/>
        <a:lstStyle/>
        <a:p>
          <a:endParaRPr lang="en-US"/>
        </a:p>
      </dgm:t>
    </dgm:pt>
    <dgm:pt modelId="{2A13F153-C565-45FD-8BF7-D5F3A51A9255}">
      <dgm:prSet/>
      <dgm:spPr/>
      <dgm:t>
        <a:bodyPr/>
        <a:lstStyle/>
        <a:p>
          <a:pPr>
            <a:defRPr cap="all"/>
          </a:pPr>
          <a:r>
            <a:rPr lang="en-AU"/>
            <a:t>Storying successes</a:t>
          </a:r>
          <a:endParaRPr lang="en-US"/>
        </a:p>
      </dgm:t>
    </dgm:pt>
    <dgm:pt modelId="{6BAEB21F-AEF4-47F4-BE00-19A4E4D9D80E}" type="parTrans" cxnId="{2CFDC2D6-7806-4F93-92B3-CF17D4221723}">
      <dgm:prSet/>
      <dgm:spPr/>
      <dgm:t>
        <a:bodyPr/>
        <a:lstStyle/>
        <a:p>
          <a:endParaRPr lang="en-US"/>
        </a:p>
      </dgm:t>
    </dgm:pt>
    <dgm:pt modelId="{755EA049-D7D1-45E5-ABF2-6795F1A66668}" type="sibTrans" cxnId="{2CFDC2D6-7806-4F93-92B3-CF17D4221723}">
      <dgm:prSet/>
      <dgm:spPr/>
      <dgm:t>
        <a:bodyPr/>
        <a:lstStyle/>
        <a:p>
          <a:endParaRPr lang="en-US"/>
        </a:p>
      </dgm:t>
    </dgm:pt>
    <dgm:pt modelId="{4DF678F4-3F25-4E25-B603-4DD406CB069A}">
      <dgm:prSet/>
      <dgm:spPr/>
      <dgm:t>
        <a:bodyPr/>
        <a:lstStyle/>
        <a:p>
          <a:pPr>
            <a:defRPr cap="all"/>
          </a:pPr>
          <a:r>
            <a:rPr lang="en-AU"/>
            <a:t>Prospects for improvement</a:t>
          </a:r>
          <a:endParaRPr lang="en-US"/>
        </a:p>
      </dgm:t>
    </dgm:pt>
    <dgm:pt modelId="{2C637586-3EB8-4CCC-B794-6E3AF8AF8A09}" type="parTrans" cxnId="{DF6B6DAB-E381-42C3-A98E-38D618C8B219}">
      <dgm:prSet/>
      <dgm:spPr/>
      <dgm:t>
        <a:bodyPr/>
        <a:lstStyle/>
        <a:p>
          <a:endParaRPr lang="en-US"/>
        </a:p>
      </dgm:t>
    </dgm:pt>
    <dgm:pt modelId="{F2D51C28-5F32-4AC0-8EC9-1B7F6E9B391C}" type="sibTrans" cxnId="{DF6B6DAB-E381-42C3-A98E-38D618C8B219}">
      <dgm:prSet/>
      <dgm:spPr/>
      <dgm:t>
        <a:bodyPr/>
        <a:lstStyle/>
        <a:p>
          <a:endParaRPr lang="en-US"/>
        </a:p>
      </dgm:t>
    </dgm:pt>
    <dgm:pt modelId="{DBA521D2-2E64-44E5-B3E6-7055E3BF5477}" type="pres">
      <dgm:prSet presAssocID="{5A112752-1C61-4A07-B6F1-2866043A8A38}" presName="root" presStyleCnt="0">
        <dgm:presLayoutVars>
          <dgm:dir/>
          <dgm:resizeHandles val="exact"/>
        </dgm:presLayoutVars>
      </dgm:prSet>
      <dgm:spPr/>
    </dgm:pt>
    <dgm:pt modelId="{F781AAE2-A3A1-4A68-BD93-76CC87043518}" type="pres">
      <dgm:prSet presAssocID="{A17E8E51-867B-4FBE-9FA5-10E6B0E0FE3F}" presName="compNode" presStyleCnt="0"/>
      <dgm:spPr/>
    </dgm:pt>
    <dgm:pt modelId="{AE347295-BD0D-47B6-BDA0-10EAE2F18ECA}" type="pres">
      <dgm:prSet presAssocID="{A17E8E51-867B-4FBE-9FA5-10E6B0E0FE3F}" presName="iconBgRect" presStyleLbl="bgShp" presStyleIdx="0" presStyleCnt="6"/>
      <dgm:spPr/>
    </dgm:pt>
    <dgm:pt modelId="{AA224889-3D25-4213-96A4-D79F18055541}" type="pres">
      <dgm:prSet presAssocID="{A17E8E51-867B-4FBE-9FA5-10E6B0E0FE3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E482A081-BDAE-4192-A00C-FFA1F77AC3B9}" type="pres">
      <dgm:prSet presAssocID="{A17E8E51-867B-4FBE-9FA5-10E6B0E0FE3F}" presName="spaceRect" presStyleCnt="0"/>
      <dgm:spPr/>
    </dgm:pt>
    <dgm:pt modelId="{0AE66D06-EBAC-438B-AEBB-1D113E020223}" type="pres">
      <dgm:prSet presAssocID="{A17E8E51-867B-4FBE-9FA5-10E6B0E0FE3F}" presName="textRect" presStyleLbl="revTx" presStyleIdx="0" presStyleCnt="6">
        <dgm:presLayoutVars>
          <dgm:chMax val="1"/>
          <dgm:chPref val="1"/>
        </dgm:presLayoutVars>
      </dgm:prSet>
      <dgm:spPr/>
    </dgm:pt>
    <dgm:pt modelId="{36D8A170-C157-42EB-9300-BDE476DF5ACF}" type="pres">
      <dgm:prSet presAssocID="{A57D3CB3-7DD0-4AAF-9634-06BBAE2C3242}" presName="sibTrans" presStyleCnt="0"/>
      <dgm:spPr/>
    </dgm:pt>
    <dgm:pt modelId="{F2E63755-E769-42FB-8513-A314A81437C4}" type="pres">
      <dgm:prSet presAssocID="{F1393905-66E2-4B30-B93F-0CFB33A654A2}" presName="compNode" presStyleCnt="0"/>
      <dgm:spPr/>
    </dgm:pt>
    <dgm:pt modelId="{AC226EF5-65A6-4E0E-97B6-88333F50D714}" type="pres">
      <dgm:prSet presAssocID="{F1393905-66E2-4B30-B93F-0CFB33A654A2}" presName="iconBgRect" presStyleLbl="bgShp" presStyleIdx="1" presStyleCnt="6"/>
      <dgm:spPr/>
    </dgm:pt>
    <dgm:pt modelId="{29FC19E6-9CE6-46D2-9BC1-97371FD8C31A}" type="pres">
      <dgm:prSet presAssocID="{F1393905-66E2-4B30-B93F-0CFB33A654A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93CE9E3-7B3B-49A5-8D27-75641D827E08}" type="pres">
      <dgm:prSet presAssocID="{F1393905-66E2-4B30-B93F-0CFB33A654A2}" presName="spaceRect" presStyleCnt="0"/>
      <dgm:spPr/>
    </dgm:pt>
    <dgm:pt modelId="{89EACDC4-CC99-4A57-887B-97D6C61FF7D6}" type="pres">
      <dgm:prSet presAssocID="{F1393905-66E2-4B30-B93F-0CFB33A654A2}" presName="textRect" presStyleLbl="revTx" presStyleIdx="1" presStyleCnt="6">
        <dgm:presLayoutVars>
          <dgm:chMax val="1"/>
          <dgm:chPref val="1"/>
        </dgm:presLayoutVars>
      </dgm:prSet>
      <dgm:spPr/>
    </dgm:pt>
    <dgm:pt modelId="{E6CE2368-3AE4-4E32-803A-5C16DE893942}" type="pres">
      <dgm:prSet presAssocID="{B4A44943-87D2-4CE5-9508-2FEC6668A764}" presName="sibTrans" presStyleCnt="0"/>
      <dgm:spPr/>
    </dgm:pt>
    <dgm:pt modelId="{A07143C3-F2DC-41F3-BFEC-51C4C6E3FD8E}" type="pres">
      <dgm:prSet presAssocID="{0CE4A22A-E196-4594-93E9-2F09E9C5DE5D}" presName="compNode" presStyleCnt="0"/>
      <dgm:spPr/>
    </dgm:pt>
    <dgm:pt modelId="{C21EE7E7-0B40-4068-8F0B-592D0F324C1B}" type="pres">
      <dgm:prSet presAssocID="{0CE4A22A-E196-4594-93E9-2F09E9C5DE5D}" presName="iconBgRect" presStyleLbl="bgShp" presStyleIdx="2" presStyleCnt="6"/>
      <dgm:spPr/>
    </dgm:pt>
    <dgm:pt modelId="{47DA8AF5-5010-4130-94E5-70EC81B3029C}" type="pres">
      <dgm:prSet presAssocID="{0CE4A22A-E196-4594-93E9-2F09E9C5DE5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0FE1E815-C5C2-4E56-BA7C-157DDB9E16B3}" type="pres">
      <dgm:prSet presAssocID="{0CE4A22A-E196-4594-93E9-2F09E9C5DE5D}" presName="spaceRect" presStyleCnt="0"/>
      <dgm:spPr/>
    </dgm:pt>
    <dgm:pt modelId="{62511616-D4BD-4C3C-BAAA-6B8DC95F52E0}" type="pres">
      <dgm:prSet presAssocID="{0CE4A22A-E196-4594-93E9-2F09E9C5DE5D}" presName="textRect" presStyleLbl="revTx" presStyleIdx="2" presStyleCnt="6">
        <dgm:presLayoutVars>
          <dgm:chMax val="1"/>
          <dgm:chPref val="1"/>
        </dgm:presLayoutVars>
      </dgm:prSet>
      <dgm:spPr/>
    </dgm:pt>
    <dgm:pt modelId="{91FED8B5-CC9C-412D-B862-D7642F204C3D}" type="pres">
      <dgm:prSet presAssocID="{11154F59-C4C8-43C2-8710-FFB0F091C090}" presName="sibTrans" presStyleCnt="0"/>
      <dgm:spPr/>
    </dgm:pt>
    <dgm:pt modelId="{58B101BB-8BDF-465F-8E11-17C29E9BD061}" type="pres">
      <dgm:prSet presAssocID="{E151DD5A-1108-419E-A436-AAC851852637}" presName="compNode" presStyleCnt="0"/>
      <dgm:spPr/>
    </dgm:pt>
    <dgm:pt modelId="{90C314C6-233A-41C5-BD00-3EBB72EACD48}" type="pres">
      <dgm:prSet presAssocID="{E151DD5A-1108-419E-A436-AAC851852637}" presName="iconBgRect" presStyleLbl="bgShp" presStyleIdx="3" presStyleCnt="6"/>
      <dgm:spPr/>
    </dgm:pt>
    <dgm:pt modelId="{24C00B11-4F22-4FA8-BB54-72AA09F02837}" type="pres">
      <dgm:prSet presAssocID="{E151DD5A-1108-419E-A436-AAC85185263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22EE161D-5CEA-4B1E-8A61-711E0AF15161}" type="pres">
      <dgm:prSet presAssocID="{E151DD5A-1108-419E-A436-AAC851852637}" presName="spaceRect" presStyleCnt="0"/>
      <dgm:spPr/>
    </dgm:pt>
    <dgm:pt modelId="{1C647604-9367-438A-BAD9-53CB5FD48EFC}" type="pres">
      <dgm:prSet presAssocID="{E151DD5A-1108-419E-A436-AAC851852637}" presName="textRect" presStyleLbl="revTx" presStyleIdx="3" presStyleCnt="6">
        <dgm:presLayoutVars>
          <dgm:chMax val="1"/>
          <dgm:chPref val="1"/>
        </dgm:presLayoutVars>
      </dgm:prSet>
      <dgm:spPr/>
    </dgm:pt>
    <dgm:pt modelId="{C77ACD76-9EBD-48D2-B2B3-2E744286C31D}" type="pres">
      <dgm:prSet presAssocID="{8FE2DF8D-3D85-42C0-AB61-272C499F3AD0}" presName="sibTrans" presStyleCnt="0"/>
      <dgm:spPr/>
    </dgm:pt>
    <dgm:pt modelId="{7A76FBAE-8665-4F1B-9581-FCF5402C4D9D}" type="pres">
      <dgm:prSet presAssocID="{2A13F153-C565-45FD-8BF7-D5F3A51A9255}" presName="compNode" presStyleCnt="0"/>
      <dgm:spPr/>
    </dgm:pt>
    <dgm:pt modelId="{6519532F-4FCA-4B5F-934B-BED7835A61AA}" type="pres">
      <dgm:prSet presAssocID="{2A13F153-C565-45FD-8BF7-D5F3A51A9255}" presName="iconBgRect" presStyleLbl="bgShp" presStyleIdx="4" presStyleCnt="6"/>
      <dgm:spPr/>
    </dgm:pt>
    <dgm:pt modelId="{00AD5397-2AD3-40F8-8BFC-984DCA745B48}" type="pres">
      <dgm:prSet presAssocID="{2A13F153-C565-45FD-8BF7-D5F3A51A925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rophy"/>
        </a:ext>
      </dgm:extLst>
    </dgm:pt>
    <dgm:pt modelId="{0423C0C2-34FF-4ECF-8689-63FDEDE71C5C}" type="pres">
      <dgm:prSet presAssocID="{2A13F153-C565-45FD-8BF7-D5F3A51A9255}" presName="spaceRect" presStyleCnt="0"/>
      <dgm:spPr/>
    </dgm:pt>
    <dgm:pt modelId="{2077C73A-8FFD-465B-9025-A2421344CDEE}" type="pres">
      <dgm:prSet presAssocID="{2A13F153-C565-45FD-8BF7-D5F3A51A9255}" presName="textRect" presStyleLbl="revTx" presStyleIdx="4" presStyleCnt="6">
        <dgm:presLayoutVars>
          <dgm:chMax val="1"/>
          <dgm:chPref val="1"/>
        </dgm:presLayoutVars>
      </dgm:prSet>
      <dgm:spPr/>
    </dgm:pt>
    <dgm:pt modelId="{1D4BD12F-BEAF-4D36-BCF2-9758038D77FD}" type="pres">
      <dgm:prSet presAssocID="{755EA049-D7D1-45E5-ABF2-6795F1A66668}" presName="sibTrans" presStyleCnt="0"/>
      <dgm:spPr/>
    </dgm:pt>
    <dgm:pt modelId="{32C56B84-E510-4991-8B0B-79481F3F9F28}" type="pres">
      <dgm:prSet presAssocID="{4DF678F4-3F25-4E25-B603-4DD406CB069A}" presName="compNode" presStyleCnt="0"/>
      <dgm:spPr/>
    </dgm:pt>
    <dgm:pt modelId="{4621B33D-3D70-44B5-946A-1E93B339F286}" type="pres">
      <dgm:prSet presAssocID="{4DF678F4-3F25-4E25-B603-4DD406CB069A}" presName="iconBgRect" presStyleLbl="bgShp" presStyleIdx="5" presStyleCnt="6"/>
      <dgm:spPr/>
    </dgm:pt>
    <dgm:pt modelId="{36A94CA3-9F29-40A3-9114-A488376BA864}" type="pres">
      <dgm:prSet presAssocID="{4DF678F4-3F25-4E25-B603-4DD406CB069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pward trend"/>
        </a:ext>
      </dgm:extLst>
    </dgm:pt>
    <dgm:pt modelId="{9E8795D1-968C-4FAB-8A9C-9A8B80FB174E}" type="pres">
      <dgm:prSet presAssocID="{4DF678F4-3F25-4E25-B603-4DD406CB069A}" presName="spaceRect" presStyleCnt="0"/>
      <dgm:spPr/>
    </dgm:pt>
    <dgm:pt modelId="{0A76943B-8473-4374-BFA6-666188A8866C}" type="pres">
      <dgm:prSet presAssocID="{4DF678F4-3F25-4E25-B603-4DD406CB069A}" presName="textRect" presStyleLbl="revTx" presStyleIdx="5" presStyleCnt="6">
        <dgm:presLayoutVars>
          <dgm:chMax val="1"/>
          <dgm:chPref val="1"/>
        </dgm:presLayoutVars>
      </dgm:prSet>
      <dgm:spPr/>
    </dgm:pt>
  </dgm:ptLst>
  <dgm:cxnLst>
    <dgm:cxn modelId="{02AF0E05-3780-42A7-9F35-C152BA6F3FF9}" srcId="{5A112752-1C61-4A07-B6F1-2866043A8A38}" destId="{F1393905-66E2-4B30-B93F-0CFB33A654A2}" srcOrd="1" destOrd="0" parTransId="{29A6EE2F-7539-448F-ABA6-0B9C0591F838}" sibTransId="{B4A44943-87D2-4CE5-9508-2FEC6668A764}"/>
    <dgm:cxn modelId="{25A13214-64AE-4C05-B04B-F02D8059BAE4}" srcId="{5A112752-1C61-4A07-B6F1-2866043A8A38}" destId="{0CE4A22A-E196-4594-93E9-2F09E9C5DE5D}" srcOrd="2" destOrd="0" parTransId="{5048E259-BC55-4EB2-92F5-55AEBB5799DD}" sibTransId="{11154F59-C4C8-43C2-8710-FFB0F091C090}"/>
    <dgm:cxn modelId="{AB80A73D-B2A3-4319-9858-D5C6AC171CA5}" type="presOf" srcId="{4DF678F4-3F25-4E25-B603-4DD406CB069A}" destId="{0A76943B-8473-4374-BFA6-666188A8866C}" srcOrd="0" destOrd="0" presId="urn:microsoft.com/office/officeart/2018/5/layout/IconCircleLabelList"/>
    <dgm:cxn modelId="{1591896D-89B8-4772-926D-722567B93013}" type="presOf" srcId="{2A13F153-C565-45FD-8BF7-D5F3A51A9255}" destId="{2077C73A-8FFD-465B-9025-A2421344CDEE}" srcOrd="0" destOrd="0" presId="urn:microsoft.com/office/officeart/2018/5/layout/IconCircleLabelList"/>
    <dgm:cxn modelId="{C7868D77-F638-4F8D-93D3-3D06A1EAC557}" srcId="{5A112752-1C61-4A07-B6F1-2866043A8A38}" destId="{E151DD5A-1108-419E-A436-AAC851852637}" srcOrd="3" destOrd="0" parTransId="{60249E82-E008-4436-B09F-07BCC6ADA509}" sibTransId="{8FE2DF8D-3D85-42C0-AB61-272C499F3AD0}"/>
    <dgm:cxn modelId="{24976379-5AF4-4C59-9696-37DB208B66B6}" srcId="{5A112752-1C61-4A07-B6F1-2866043A8A38}" destId="{A17E8E51-867B-4FBE-9FA5-10E6B0E0FE3F}" srcOrd="0" destOrd="0" parTransId="{5AE4F127-D2FE-4FB4-91A1-4529618C5316}" sibTransId="{A57D3CB3-7DD0-4AAF-9634-06BBAE2C3242}"/>
    <dgm:cxn modelId="{FF60F086-CBFC-4563-8B03-63D05A16AC9B}" type="presOf" srcId="{5A112752-1C61-4A07-B6F1-2866043A8A38}" destId="{DBA521D2-2E64-44E5-B3E6-7055E3BF5477}" srcOrd="0" destOrd="0" presId="urn:microsoft.com/office/officeart/2018/5/layout/IconCircleLabelList"/>
    <dgm:cxn modelId="{DF6B6DAB-E381-42C3-A98E-38D618C8B219}" srcId="{5A112752-1C61-4A07-B6F1-2866043A8A38}" destId="{4DF678F4-3F25-4E25-B603-4DD406CB069A}" srcOrd="5" destOrd="0" parTransId="{2C637586-3EB8-4CCC-B794-6E3AF8AF8A09}" sibTransId="{F2D51C28-5F32-4AC0-8EC9-1B7F6E9B391C}"/>
    <dgm:cxn modelId="{B6EAFCAB-0743-40B7-AFA1-029041664F7D}" type="presOf" srcId="{A17E8E51-867B-4FBE-9FA5-10E6B0E0FE3F}" destId="{0AE66D06-EBAC-438B-AEBB-1D113E020223}" srcOrd="0" destOrd="0" presId="urn:microsoft.com/office/officeart/2018/5/layout/IconCircleLabelList"/>
    <dgm:cxn modelId="{720E8EAF-609F-49CF-A727-90F5235212F4}" type="presOf" srcId="{0CE4A22A-E196-4594-93E9-2F09E9C5DE5D}" destId="{62511616-D4BD-4C3C-BAAA-6B8DC95F52E0}" srcOrd="0" destOrd="0" presId="urn:microsoft.com/office/officeart/2018/5/layout/IconCircleLabelList"/>
    <dgm:cxn modelId="{1C3A19CB-D464-4C92-8500-4FDCF315840D}" type="presOf" srcId="{E151DD5A-1108-419E-A436-AAC851852637}" destId="{1C647604-9367-438A-BAD9-53CB5FD48EFC}" srcOrd="0" destOrd="0" presId="urn:microsoft.com/office/officeart/2018/5/layout/IconCircleLabelList"/>
    <dgm:cxn modelId="{2CFDC2D6-7806-4F93-92B3-CF17D4221723}" srcId="{5A112752-1C61-4A07-B6F1-2866043A8A38}" destId="{2A13F153-C565-45FD-8BF7-D5F3A51A9255}" srcOrd="4" destOrd="0" parTransId="{6BAEB21F-AEF4-47F4-BE00-19A4E4D9D80E}" sibTransId="{755EA049-D7D1-45E5-ABF2-6795F1A66668}"/>
    <dgm:cxn modelId="{6546C4E0-E9E7-4FCE-84E5-FC450857E062}" type="presOf" srcId="{F1393905-66E2-4B30-B93F-0CFB33A654A2}" destId="{89EACDC4-CC99-4A57-887B-97D6C61FF7D6}" srcOrd="0" destOrd="0" presId="urn:microsoft.com/office/officeart/2018/5/layout/IconCircleLabelList"/>
    <dgm:cxn modelId="{4C1D51D9-E251-44E8-AD43-9C132A8FC7DB}" type="presParOf" srcId="{DBA521D2-2E64-44E5-B3E6-7055E3BF5477}" destId="{F781AAE2-A3A1-4A68-BD93-76CC87043518}" srcOrd="0" destOrd="0" presId="urn:microsoft.com/office/officeart/2018/5/layout/IconCircleLabelList"/>
    <dgm:cxn modelId="{A04ED409-CA68-4EB5-86EF-FD2EC8925920}" type="presParOf" srcId="{F781AAE2-A3A1-4A68-BD93-76CC87043518}" destId="{AE347295-BD0D-47B6-BDA0-10EAE2F18ECA}" srcOrd="0" destOrd="0" presId="urn:microsoft.com/office/officeart/2018/5/layout/IconCircleLabelList"/>
    <dgm:cxn modelId="{080B3218-94EB-428E-8A49-6AFD4BE6CE33}" type="presParOf" srcId="{F781AAE2-A3A1-4A68-BD93-76CC87043518}" destId="{AA224889-3D25-4213-96A4-D79F18055541}" srcOrd="1" destOrd="0" presId="urn:microsoft.com/office/officeart/2018/5/layout/IconCircleLabelList"/>
    <dgm:cxn modelId="{61D2427C-E5ED-48E0-B25F-8D242EFA7E79}" type="presParOf" srcId="{F781AAE2-A3A1-4A68-BD93-76CC87043518}" destId="{E482A081-BDAE-4192-A00C-FFA1F77AC3B9}" srcOrd="2" destOrd="0" presId="urn:microsoft.com/office/officeart/2018/5/layout/IconCircleLabelList"/>
    <dgm:cxn modelId="{23756C07-F1DD-4D56-AE54-D7C702C47DDF}" type="presParOf" srcId="{F781AAE2-A3A1-4A68-BD93-76CC87043518}" destId="{0AE66D06-EBAC-438B-AEBB-1D113E020223}" srcOrd="3" destOrd="0" presId="urn:microsoft.com/office/officeart/2018/5/layout/IconCircleLabelList"/>
    <dgm:cxn modelId="{82C2076F-F5E5-441E-9B30-B15EDE726374}" type="presParOf" srcId="{DBA521D2-2E64-44E5-B3E6-7055E3BF5477}" destId="{36D8A170-C157-42EB-9300-BDE476DF5ACF}" srcOrd="1" destOrd="0" presId="urn:microsoft.com/office/officeart/2018/5/layout/IconCircleLabelList"/>
    <dgm:cxn modelId="{E71B174C-A1D7-4A45-BA39-2704E51B488D}" type="presParOf" srcId="{DBA521D2-2E64-44E5-B3E6-7055E3BF5477}" destId="{F2E63755-E769-42FB-8513-A314A81437C4}" srcOrd="2" destOrd="0" presId="urn:microsoft.com/office/officeart/2018/5/layout/IconCircleLabelList"/>
    <dgm:cxn modelId="{EA199F0A-F28E-4538-908A-AA1F1CD02D65}" type="presParOf" srcId="{F2E63755-E769-42FB-8513-A314A81437C4}" destId="{AC226EF5-65A6-4E0E-97B6-88333F50D714}" srcOrd="0" destOrd="0" presId="urn:microsoft.com/office/officeart/2018/5/layout/IconCircleLabelList"/>
    <dgm:cxn modelId="{424D256C-C9A3-45F2-B3FB-F5429784E138}" type="presParOf" srcId="{F2E63755-E769-42FB-8513-A314A81437C4}" destId="{29FC19E6-9CE6-46D2-9BC1-97371FD8C31A}" srcOrd="1" destOrd="0" presId="urn:microsoft.com/office/officeart/2018/5/layout/IconCircleLabelList"/>
    <dgm:cxn modelId="{62F1CE04-F8EF-4B01-AE5F-5B0EED6D3474}" type="presParOf" srcId="{F2E63755-E769-42FB-8513-A314A81437C4}" destId="{193CE9E3-7B3B-49A5-8D27-75641D827E08}" srcOrd="2" destOrd="0" presId="urn:microsoft.com/office/officeart/2018/5/layout/IconCircleLabelList"/>
    <dgm:cxn modelId="{09A78E31-791B-492D-A2AD-D7FEFCC91A9A}" type="presParOf" srcId="{F2E63755-E769-42FB-8513-A314A81437C4}" destId="{89EACDC4-CC99-4A57-887B-97D6C61FF7D6}" srcOrd="3" destOrd="0" presId="urn:microsoft.com/office/officeart/2018/5/layout/IconCircleLabelList"/>
    <dgm:cxn modelId="{801A16F7-AFDD-4E79-8BAE-AD138025D2F4}" type="presParOf" srcId="{DBA521D2-2E64-44E5-B3E6-7055E3BF5477}" destId="{E6CE2368-3AE4-4E32-803A-5C16DE893942}" srcOrd="3" destOrd="0" presId="urn:microsoft.com/office/officeart/2018/5/layout/IconCircleLabelList"/>
    <dgm:cxn modelId="{CF6834AA-E7EA-482D-B0A9-743B4072E954}" type="presParOf" srcId="{DBA521D2-2E64-44E5-B3E6-7055E3BF5477}" destId="{A07143C3-F2DC-41F3-BFEC-51C4C6E3FD8E}" srcOrd="4" destOrd="0" presId="urn:microsoft.com/office/officeart/2018/5/layout/IconCircleLabelList"/>
    <dgm:cxn modelId="{7DD4EAD4-7F24-4F4E-A70F-666BF6BF2403}" type="presParOf" srcId="{A07143C3-F2DC-41F3-BFEC-51C4C6E3FD8E}" destId="{C21EE7E7-0B40-4068-8F0B-592D0F324C1B}" srcOrd="0" destOrd="0" presId="urn:microsoft.com/office/officeart/2018/5/layout/IconCircleLabelList"/>
    <dgm:cxn modelId="{E064B3C7-F962-4A26-966A-6488A028B00B}" type="presParOf" srcId="{A07143C3-F2DC-41F3-BFEC-51C4C6E3FD8E}" destId="{47DA8AF5-5010-4130-94E5-70EC81B3029C}" srcOrd="1" destOrd="0" presId="urn:microsoft.com/office/officeart/2018/5/layout/IconCircleLabelList"/>
    <dgm:cxn modelId="{506B4E9D-AB43-44CA-A36C-BAF2D395FA46}" type="presParOf" srcId="{A07143C3-F2DC-41F3-BFEC-51C4C6E3FD8E}" destId="{0FE1E815-C5C2-4E56-BA7C-157DDB9E16B3}" srcOrd="2" destOrd="0" presId="urn:microsoft.com/office/officeart/2018/5/layout/IconCircleLabelList"/>
    <dgm:cxn modelId="{6C1132E5-D5E2-4F6A-A3AF-9A2134A8333E}" type="presParOf" srcId="{A07143C3-F2DC-41F3-BFEC-51C4C6E3FD8E}" destId="{62511616-D4BD-4C3C-BAAA-6B8DC95F52E0}" srcOrd="3" destOrd="0" presId="urn:microsoft.com/office/officeart/2018/5/layout/IconCircleLabelList"/>
    <dgm:cxn modelId="{A515A521-5C94-497B-8755-822B97067E51}" type="presParOf" srcId="{DBA521D2-2E64-44E5-B3E6-7055E3BF5477}" destId="{91FED8B5-CC9C-412D-B862-D7642F204C3D}" srcOrd="5" destOrd="0" presId="urn:microsoft.com/office/officeart/2018/5/layout/IconCircleLabelList"/>
    <dgm:cxn modelId="{E84109CF-C648-46BC-9174-0393C5F67A01}" type="presParOf" srcId="{DBA521D2-2E64-44E5-B3E6-7055E3BF5477}" destId="{58B101BB-8BDF-465F-8E11-17C29E9BD061}" srcOrd="6" destOrd="0" presId="urn:microsoft.com/office/officeart/2018/5/layout/IconCircleLabelList"/>
    <dgm:cxn modelId="{4FC1E067-2CFC-4C89-8911-266B9EEAC2F8}" type="presParOf" srcId="{58B101BB-8BDF-465F-8E11-17C29E9BD061}" destId="{90C314C6-233A-41C5-BD00-3EBB72EACD48}" srcOrd="0" destOrd="0" presId="urn:microsoft.com/office/officeart/2018/5/layout/IconCircleLabelList"/>
    <dgm:cxn modelId="{3F88221B-B641-4637-9034-0B5C0A8DFF4C}" type="presParOf" srcId="{58B101BB-8BDF-465F-8E11-17C29E9BD061}" destId="{24C00B11-4F22-4FA8-BB54-72AA09F02837}" srcOrd="1" destOrd="0" presId="urn:microsoft.com/office/officeart/2018/5/layout/IconCircleLabelList"/>
    <dgm:cxn modelId="{26774A24-A117-43D2-90A4-7C1C493E4A73}" type="presParOf" srcId="{58B101BB-8BDF-465F-8E11-17C29E9BD061}" destId="{22EE161D-5CEA-4B1E-8A61-711E0AF15161}" srcOrd="2" destOrd="0" presId="urn:microsoft.com/office/officeart/2018/5/layout/IconCircleLabelList"/>
    <dgm:cxn modelId="{27F7F00D-D9EB-4E51-83E1-D9C582088234}" type="presParOf" srcId="{58B101BB-8BDF-465F-8E11-17C29E9BD061}" destId="{1C647604-9367-438A-BAD9-53CB5FD48EFC}" srcOrd="3" destOrd="0" presId="urn:microsoft.com/office/officeart/2018/5/layout/IconCircleLabelList"/>
    <dgm:cxn modelId="{AB9B3927-7B0E-42C2-956E-CB4E5934899F}" type="presParOf" srcId="{DBA521D2-2E64-44E5-B3E6-7055E3BF5477}" destId="{C77ACD76-9EBD-48D2-B2B3-2E744286C31D}" srcOrd="7" destOrd="0" presId="urn:microsoft.com/office/officeart/2018/5/layout/IconCircleLabelList"/>
    <dgm:cxn modelId="{C78B1AF6-33BF-4BA7-B822-33FB0E34BAEC}" type="presParOf" srcId="{DBA521D2-2E64-44E5-B3E6-7055E3BF5477}" destId="{7A76FBAE-8665-4F1B-9581-FCF5402C4D9D}" srcOrd="8" destOrd="0" presId="urn:microsoft.com/office/officeart/2018/5/layout/IconCircleLabelList"/>
    <dgm:cxn modelId="{C872DAC3-02A8-4EB4-842B-08F12AAEF993}" type="presParOf" srcId="{7A76FBAE-8665-4F1B-9581-FCF5402C4D9D}" destId="{6519532F-4FCA-4B5F-934B-BED7835A61AA}" srcOrd="0" destOrd="0" presId="urn:microsoft.com/office/officeart/2018/5/layout/IconCircleLabelList"/>
    <dgm:cxn modelId="{30E3FFB2-50EF-42F7-946F-2EF8EF00DF7A}" type="presParOf" srcId="{7A76FBAE-8665-4F1B-9581-FCF5402C4D9D}" destId="{00AD5397-2AD3-40F8-8BFC-984DCA745B48}" srcOrd="1" destOrd="0" presId="urn:microsoft.com/office/officeart/2018/5/layout/IconCircleLabelList"/>
    <dgm:cxn modelId="{5D268555-1EF6-4865-AE33-6A42643E4B58}" type="presParOf" srcId="{7A76FBAE-8665-4F1B-9581-FCF5402C4D9D}" destId="{0423C0C2-34FF-4ECF-8689-63FDEDE71C5C}" srcOrd="2" destOrd="0" presId="urn:microsoft.com/office/officeart/2018/5/layout/IconCircleLabelList"/>
    <dgm:cxn modelId="{981F301D-33D9-423C-A65E-F11AB6F1E293}" type="presParOf" srcId="{7A76FBAE-8665-4F1B-9581-FCF5402C4D9D}" destId="{2077C73A-8FFD-465B-9025-A2421344CDEE}" srcOrd="3" destOrd="0" presId="urn:microsoft.com/office/officeart/2018/5/layout/IconCircleLabelList"/>
    <dgm:cxn modelId="{C8FEC3AC-06B9-49D5-8581-BCCBCC36DC8A}" type="presParOf" srcId="{DBA521D2-2E64-44E5-B3E6-7055E3BF5477}" destId="{1D4BD12F-BEAF-4D36-BCF2-9758038D77FD}" srcOrd="9" destOrd="0" presId="urn:microsoft.com/office/officeart/2018/5/layout/IconCircleLabelList"/>
    <dgm:cxn modelId="{AE557800-D3DE-40CF-8BD7-764F59430544}" type="presParOf" srcId="{DBA521D2-2E64-44E5-B3E6-7055E3BF5477}" destId="{32C56B84-E510-4991-8B0B-79481F3F9F28}" srcOrd="10" destOrd="0" presId="urn:microsoft.com/office/officeart/2018/5/layout/IconCircleLabelList"/>
    <dgm:cxn modelId="{3B669B65-7419-4EE2-84FC-78E928F47A8A}" type="presParOf" srcId="{32C56B84-E510-4991-8B0B-79481F3F9F28}" destId="{4621B33D-3D70-44B5-946A-1E93B339F286}" srcOrd="0" destOrd="0" presId="urn:microsoft.com/office/officeart/2018/5/layout/IconCircleLabelList"/>
    <dgm:cxn modelId="{D259338A-BDE3-41E3-A2B2-3A585E0C0689}" type="presParOf" srcId="{32C56B84-E510-4991-8B0B-79481F3F9F28}" destId="{36A94CA3-9F29-40A3-9114-A488376BA864}" srcOrd="1" destOrd="0" presId="urn:microsoft.com/office/officeart/2018/5/layout/IconCircleLabelList"/>
    <dgm:cxn modelId="{F78ADCEA-7B24-4E0C-BF88-26DAB14462B5}" type="presParOf" srcId="{32C56B84-E510-4991-8B0B-79481F3F9F28}" destId="{9E8795D1-968C-4FAB-8A9C-9A8B80FB174E}" srcOrd="2" destOrd="0" presId="urn:microsoft.com/office/officeart/2018/5/layout/IconCircleLabelList"/>
    <dgm:cxn modelId="{A2A17C99-31D5-4F7F-A848-BEFFA285EAA1}" type="presParOf" srcId="{32C56B84-E510-4991-8B0B-79481F3F9F28}" destId="{0A76943B-8473-4374-BFA6-666188A8866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47295-BD0D-47B6-BDA0-10EAE2F18ECA}">
      <dsp:nvSpPr>
        <dsp:cNvPr id="0" name=""/>
        <dsp:cNvSpPr/>
      </dsp:nvSpPr>
      <dsp:spPr>
        <a:xfrm>
          <a:off x="833047" y="1846"/>
          <a:ext cx="968255" cy="9682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224889-3D25-4213-96A4-D79F18055541}">
      <dsp:nvSpPr>
        <dsp:cNvPr id="0" name=""/>
        <dsp:cNvSpPr/>
      </dsp:nvSpPr>
      <dsp:spPr>
        <a:xfrm>
          <a:off x="1039397" y="208195"/>
          <a:ext cx="555556" cy="555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E66D06-EBAC-438B-AEBB-1D113E020223}">
      <dsp:nvSpPr>
        <dsp:cNvPr id="0" name=""/>
        <dsp:cNvSpPr/>
      </dsp:nvSpPr>
      <dsp:spPr>
        <a:xfrm>
          <a:off x="523523" y="1271690"/>
          <a:ext cx="1587304" cy="63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AU" sz="1400" kern="1200"/>
            <a:t>Big picture policy settings</a:t>
          </a:r>
          <a:endParaRPr lang="en-US" sz="1400" kern="1200"/>
        </a:p>
      </dsp:txBody>
      <dsp:txXfrm>
        <a:off x="523523" y="1271690"/>
        <a:ext cx="1587304" cy="634921"/>
      </dsp:txXfrm>
    </dsp:sp>
    <dsp:sp modelId="{AC226EF5-65A6-4E0E-97B6-88333F50D714}">
      <dsp:nvSpPr>
        <dsp:cNvPr id="0" name=""/>
        <dsp:cNvSpPr/>
      </dsp:nvSpPr>
      <dsp:spPr>
        <a:xfrm>
          <a:off x="2698130" y="1846"/>
          <a:ext cx="968255" cy="9682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FC19E6-9CE6-46D2-9BC1-97371FD8C31A}">
      <dsp:nvSpPr>
        <dsp:cNvPr id="0" name=""/>
        <dsp:cNvSpPr/>
      </dsp:nvSpPr>
      <dsp:spPr>
        <a:xfrm>
          <a:off x="2904480" y="208195"/>
          <a:ext cx="555556" cy="555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EACDC4-CC99-4A57-887B-97D6C61FF7D6}">
      <dsp:nvSpPr>
        <dsp:cNvPr id="0" name=""/>
        <dsp:cNvSpPr/>
      </dsp:nvSpPr>
      <dsp:spPr>
        <a:xfrm>
          <a:off x="2388606" y="1271690"/>
          <a:ext cx="1587304" cy="63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AU" sz="1400" kern="1200"/>
            <a:t>Closing the gap nationally and in the NT</a:t>
          </a:r>
          <a:endParaRPr lang="en-US" sz="1400" kern="1200"/>
        </a:p>
      </dsp:txBody>
      <dsp:txXfrm>
        <a:off x="2388606" y="1271690"/>
        <a:ext cx="1587304" cy="634921"/>
      </dsp:txXfrm>
    </dsp:sp>
    <dsp:sp modelId="{C21EE7E7-0B40-4068-8F0B-592D0F324C1B}">
      <dsp:nvSpPr>
        <dsp:cNvPr id="0" name=""/>
        <dsp:cNvSpPr/>
      </dsp:nvSpPr>
      <dsp:spPr>
        <a:xfrm>
          <a:off x="4563213" y="1846"/>
          <a:ext cx="968255" cy="9682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DA8AF5-5010-4130-94E5-70EC81B3029C}">
      <dsp:nvSpPr>
        <dsp:cNvPr id="0" name=""/>
        <dsp:cNvSpPr/>
      </dsp:nvSpPr>
      <dsp:spPr>
        <a:xfrm>
          <a:off x="4769563" y="208195"/>
          <a:ext cx="555556" cy="555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511616-D4BD-4C3C-BAAA-6B8DC95F52E0}">
      <dsp:nvSpPr>
        <dsp:cNvPr id="0" name=""/>
        <dsp:cNvSpPr/>
      </dsp:nvSpPr>
      <dsp:spPr>
        <a:xfrm>
          <a:off x="4253689" y="1271690"/>
          <a:ext cx="1587304" cy="63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AU" sz="1400" kern="1200"/>
            <a:t>Some reasons for enduring failure</a:t>
          </a:r>
          <a:endParaRPr lang="en-US" sz="1400" kern="1200"/>
        </a:p>
      </dsp:txBody>
      <dsp:txXfrm>
        <a:off x="4253689" y="1271690"/>
        <a:ext cx="1587304" cy="634921"/>
      </dsp:txXfrm>
    </dsp:sp>
    <dsp:sp modelId="{90C314C6-233A-41C5-BD00-3EBB72EACD48}">
      <dsp:nvSpPr>
        <dsp:cNvPr id="0" name=""/>
        <dsp:cNvSpPr/>
      </dsp:nvSpPr>
      <dsp:spPr>
        <a:xfrm>
          <a:off x="6428296" y="1846"/>
          <a:ext cx="968255" cy="9682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C00B11-4F22-4FA8-BB54-72AA09F02837}">
      <dsp:nvSpPr>
        <dsp:cNvPr id="0" name=""/>
        <dsp:cNvSpPr/>
      </dsp:nvSpPr>
      <dsp:spPr>
        <a:xfrm>
          <a:off x="6634646" y="208195"/>
          <a:ext cx="555556" cy="555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647604-9367-438A-BAD9-53CB5FD48EFC}">
      <dsp:nvSpPr>
        <dsp:cNvPr id="0" name=""/>
        <dsp:cNvSpPr/>
      </dsp:nvSpPr>
      <dsp:spPr>
        <a:xfrm>
          <a:off x="6118772" y="1271690"/>
          <a:ext cx="1587304" cy="63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AU" sz="1400" kern="1200"/>
            <a:t>Emerging ‘new economy’ opportunities</a:t>
          </a:r>
          <a:endParaRPr lang="en-US" sz="1400" kern="1200"/>
        </a:p>
      </dsp:txBody>
      <dsp:txXfrm>
        <a:off x="6118772" y="1271690"/>
        <a:ext cx="1587304" cy="634921"/>
      </dsp:txXfrm>
    </dsp:sp>
    <dsp:sp modelId="{6519532F-4FCA-4B5F-934B-BED7835A61AA}">
      <dsp:nvSpPr>
        <dsp:cNvPr id="0" name=""/>
        <dsp:cNvSpPr/>
      </dsp:nvSpPr>
      <dsp:spPr>
        <a:xfrm>
          <a:off x="2698130" y="2303438"/>
          <a:ext cx="968255" cy="9682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AD5397-2AD3-40F8-8BFC-984DCA745B48}">
      <dsp:nvSpPr>
        <dsp:cNvPr id="0" name=""/>
        <dsp:cNvSpPr/>
      </dsp:nvSpPr>
      <dsp:spPr>
        <a:xfrm>
          <a:off x="2904480" y="2509787"/>
          <a:ext cx="555556" cy="555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77C73A-8FFD-465B-9025-A2421344CDEE}">
      <dsp:nvSpPr>
        <dsp:cNvPr id="0" name=""/>
        <dsp:cNvSpPr/>
      </dsp:nvSpPr>
      <dsp:spPr>
        <a:xfrm>
          <a:off x="2388606" y="3573281"/>
          <a:ext cx="1587304" cy="63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AU" sz="1400" kern="1200"/>
            <a:t>Storying successes</a:t>
          </a:r>
          <a:endParaRPr lang="en-US" sz="1400" kern="1200"/>
        </a:p>
      </dsp:txBody>
      <dsp:txXfrm>
        <a:off x="2388606" y="3573281"/>
        <a:ext cx="1587304" cy="634921"/>
      </dsp:txXfrm>
    </dsp:sp>
    <dsp:sp modelId="{4621B33D-3D70-44B5-946A-1E93B339F286}">
      <dsp:nvSpPr>
        <dsp:cNvPr id="0" name=""/>
        <dsp:cNvSpPr/>
      </dsp:nvSpPr>
      <dsp:spPr>
        <a:xfrm>
          <a:off x="4563213" y="2303438"/>
          <a:ext cx="968255" cy="9682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A94CA3-9F29-40A3-9114-A488376BA864}">
      <dsp:nvSpPr>
        <dsp:cNvPr id="0" name=""/>
        <dsp:cNvSpPr/>
      </dsp:nvSpPr>
      <dsp:spPr>
        <a:xfrm>
          <a:off x="4769563" y="2509787"/>
          <a:ext cx="555556" cy="55555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76943B-8473-4374-BFA6-666188A8866C}">
      <dsp:nvSpPr>
        <dsp:cNvPr id="0" name=""/>
        <dsp:cNvSpPr/>
      </dsp:nvSpPr>
      <dsp:spPr>
        <a:xfrm>
          <a:off x="4253689" y="3573281"/>
          <a:ext cx="1587304" cy="63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AU" sz="1400" kern="1200"/>
            <a:t>Prospects for improvement</a:t>
          </a:r>
          <a:endParaRPr lang="en-US" sz="1400" kern="1200"/>
        </a:p>
      </dsp:txBody>
      <dsp:txXfrm>
        <a:off x="4253689" y="3573281"/>
        <a:ext cx="1587304" cy="63492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58F51C-5053-4B3D-9A26-8903BD4F1423}" type="datetimeFigureOut">
              <a:rPr lang="en-AU" smtClean="0"/>
              <a:t>16/06/2023</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F6555F-AFD4-4A36-A1C0-FFAAB0633C15}" type="slidenum">
              <a:rPr lang="en-AU" smtClean="0"/>
              <a:t>‹#›</a:t>
            </a:fld>
            <a:endParaRPr lang="en-AU"/>
          </a:p>
        </p:txBody>
      </p:sp>
    </p:spTree>
    <p:extLst>
      <p:ext uri="{BB962C8B-B14F-4D97-AF65-F5344CB8AC3E}">
        <p14:creationId xmlns:p14="http://schemas.microsoft.com/office/powerpoint/2010/main" val="1123960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 define the two broad approaches evident in Australian government policy, assimilation and self determination. The broad goal of the settler state is assimilation sometimes also called integration or normalisation or mainstreaming; some like Patrick Wolfe argue that what is on offer is assimilation or elimination and I concur with this view. The other option, much preferred by most Indigenous peoples is self determination first introduced in 1972 by the Whitlam government. Assimilation treats Indigenous people as the same as other Australians, self determination leaves open possibilities to recognise diversity and difference</a:t>
            </a:r>
          </a:p>
        </p:txBody>
      </p:sp>
      <p:sp>
        <p:nvSpPr>
          <p:cNvPr id="4" name="Slide Number Placeholder 3"/>
          <p:cNvSpPr>
            <a:spLocks noGrp="1"/>
          </p:cNvSpPr>
          <p:nvPr>
            <p:ph type="sldNum" sz="quarter" idx="5"/>
          </p:nvPr>
        </p:nvSpPr>
        <p:spPr/>
        <p:txBody>
          <a:bodyPr/>
          <a:lstStyle/>
          <a:p>
            <a:fld id="{96F6555F-AFD4-4A36-A1C0-FFAAB0633C15}" type="slidenum">
              <a:rPr lang="en-AU" smtClean="0"/>
              <a:t>3</a:t>
            </a:fld>
            <a:endParaRPr lang="en-AU"/>
          </a:p>
        </p:txBody>
      </p:sp>
    </p:spTree>
    <p:extLst>
      <p:ext uri="{BB962C8B-B14F-4D97-AF65-F5344CB8AC3E}">
        <p14:creationId xmlns:p14="http://schemas.microsoft.com/office/powerpoint/2010/main" val="1359867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46548AD-B000-40AE-9128-94E7CDC4C6B0}" type="slidenum">
              <a:rPr lang="en-AU" smtClean="0"/>
              <a:t>30</a:t>
            </a:fld>
            <a:endParaRPr lang="en-AU"/>
          </a:p>
        </p:txBody>
      </p:sp>
    </p:spTree>
    <p:extLst>
      <p:ext uri="{BB962C8B-B14F-4D97-AF65-F5344CB8AC3E}">
        <p14:creationId xmlns:p14="http://schemas.microsoft.com/office/powerpoint/2010/main" val="663393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diagram shows the census outcomes from 1971; the 1971 census was the first when Indigenous people could self-identify. And the figures here are the estimates of the population after upward adjustment of the census count which always under-enumerates the indigenous population usually by about 20% with significant regional and state/territory variations</a:t>
            </a:r>
          </a:p>
        </p:txBody>
      </p:sp>
      <p:sp>
        <p:nvSpPr>
          <p:cNvPr id="4" name="Slide Number Placeholder 3"/>
          <p:cNvSpPr>
            <a:spLocks noGrp="1"/>
          </p:cNvSpPr>
          <p:nvPr>
            <p:ph type="sldNum" sz="quarter" idx="5"/>
          </p:nvPr>
        </p:nvSpPr>
        <p:spPr/>
        <p:txBody>
          <a:bodyPr/>
          <a:lstStyle/>
          <a:p>
            <a:fld id="{96F6555F-AFD4-4A36-A1C0-FFAAB0633C15}" type="slidenum">
              <a:rPr lang="en-AU" smtClean="0"/>
              <a:t>4</a:t>
            </a:fld>
            <a:endParaRPr lang="en-AU"/>
          </a:p>
        </p:txBody>
      </p:sp>
    </p:spTree>
    <p:extLst>
      <p:ext uri="{BB962C8B-B14F-4D97-AF65-F5344CB8AC3E}">
        <p14:creationId xmlns:p14="http://schemas.microsoft.com/office/powerpoint/2010/main" val="140807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diagram I show changes in the census counts (not estimates) between states and territories. What is extraordinary here is how rapidly the population has grown in NSW and Queensland. This is not because of natural increase or migration but mainly because Indigenous people often living in households of mixed ethnicity are more willing or choose to identify as indigenous. This changing composition creates real problems for public policy in targeting Indigenous people in need. Note that between some census Indigenous people shift their identity, in and out of claiming indigeneity although in most cases the trend is to claim indigeneity</a:t>
            </a:r>
          </a:p>
        </p:txBody>
      </p:sp>
      <p:sp>
        <p:nvSpPr>
          <p:cNvPr id="4" name="Slide Number Placeholder 3"/>
          <p:cNvSpPr>
            <a:spLocks noGrp="1"/>
          </p:cNvSpPr>
          <p:nvPr>
            <p:ph type="sldNum" sz="quarter" idx="5"/>
          </p:nvPr>
        </p:nvSpPr>
        <p:spPr/>
        <p:txBody>
          <a:bodyPr/>
          <a:lstStyle/>
          <a:p>
            <a:fld id="{96F6555F-AFD4-4A36-A1C0-FFAAB0633C15}" type="slidenum">
              <a:rPr lang="en-AU" smtClean="0"/>
              <a:t>5</a:t>
            </a:fld>
            <a:endParaRPr lang="en-AU"/>
          </a:p>
        </p:txBody>
      </p:sp>
    </p:spTree>
    <p:extLst>
      <p:ext uri="{BB962C8B-B14F-4D97-AF65-F5344CB8AC3E}">
        <p14:creationId xmlns:p14="http://schemas.microsoft.com/office/powerpoint/2010/main" val="38769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8206E1-4854-4E8A-9FC6-A420696C5CCE}" type="slidenum">
              <a:rPr lang="en-US">
                <a:cs typeface="Arial" charset="0"/>
              </a:rPr>
              <a:pPr fontAlgn="base">
                <a:spcBef>
                  <a:spcPct val="0"/>
                </a:spcBef>
                <a:spcAft>
                  <a:spcPct val="0"/>
                </a:spcAft>
              </a:pPr>
              <a:t>16</a:t>
            </a:fld>
            <a:endParaRPr lang="en-US">
              <a:cs typeface="Arial" charset="0"/>
            </a:endParaRPr>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AU"/>
          </a:p>
        </p:txBody>
      </p:sp>
    </p:spTree>
    <p:extLst>
      <p:ext uri="{BB962C8B-B14F-4D97-AF65-F5344CB8AC3E}">
        <p14:creationId xmlns:p14="http://schemas.microsoft.com/office/powerpoint/2010/main" val="1482206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8206E1-4854-4E8A-9FC6-A420696C5CCE}" type="slidenum">
              <a:rPr lang="en-US">
                <a:cs typeface="Arial" charset="0"/>
              </a:rPr>
              <a:pPr fontAlgn="base">
                <a:spcBef>
                  <a:spcPct val="0"/>
                </a:spcBef>
                <a:spcAft>
                  <a:spcPct val="0"/>
                </a:spcAft>
              </a:pPr>
              <a:t>17</a:t>
            </a:fld>
            <a:endParaRPr lang="en-US">
              <a:cs typeface="Arial" charset="0"/>
            </a:endParaRPr>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AU"/>
          </a:p>
        </p:txBody>
      </p:sp>
    </p:spTree>
    <p:extLst>
      <p:ext uri="{BB962C8B-B14F-4D97-AF65-F5344CB8AC3E}">
        <p14:creationId xmlns:p14="http://schemas.microsoft.com/office/powerpoint/2010/main" val="1184635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are the five broad areas of the IAS and my somewhat cynical comments on how these policies are implemented.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555F-AFD4-4A36-A1C0-FFAAB0633C1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0513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are the five broad areas of the IAS and my somewhat cynical comments on how these policies are implemented.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555F-AFD4-4A36-A1C0-FFAAB0633C1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1953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are the five broad areas of the IAS and my somewhat cynical comments on how these policies are implemented.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555F-AFD4-4A36-A1C0-FFAAB0633C1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3508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A savanna burning project is a registered eligible offsets project operating under a savanna burning methodology determination</a:t>
            </a:r>
          </a:p>
          <a:p>
            <a:endParaRPr lang="en-AU" dirty="0"/>
          </a:p>
          <a:p>
            <a:r>
              <a:rPr lang="en-AU" dirty="0"/>
              <a:t>This is a map of all the currently registered savanna burning projects</a:t>
            </a:r>
          </a:p>
        </p:txBody>
      </p:sp>
      <p:sp>
        <p:nvSpPr>
          <p:cNvPr id="4" name="Slide Number Placeholder 3"/>
          <p:cNvSpPr>
            <a:spLocks noGrp="1"/>
          </p:cNvSpPr>
          <p:nvPr>
            <p:ph type="sldNum" sz="quarter" idx="5"/>
          </p:nvPr>
        </p:nvSpPr>
        <p:spPr/>
        <p:txBody>
          <a:bodyPr/>
          <a:lstStyle/>
          <a:p>
            <a:fld id="{9ECCC546-3B66-458F-BF10-F9B9A2E0EF25}" type="slidenum">
              <a:rPr lang="en-AU" smtClean="0"/>
              <a:t>26</a:t>
            </a:fld>
            <a:endParaRPr lang="en-AU"/>
          </a:p>
        </p:txBody>
      </p:sp>
    </p:spTree>
    <p:extLst>
      <p:ext uri="{BB962C8B-B14F-4D97-AF65-F5344CB8AC3E}">
        <p14:creationId xmlns:p14="http://schemas.microsoft.com/office/powerpoint/2010/main" val="29320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23B796E2-270B-4731-B2C6-D1C12B2935BC}" type="datetimeFigureOut">
              <a:rPr lang="en-AU" smtClean="0"/>
              <a:t>16/06/2023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DA0A84-F23E-4AB1-9BFE-DBF6CEDEB8A8}" type="slidenum">
              <a:rPr lang="en-AU" smtClean="0"/>
              <a:t>‹#›</a:t>
            </a:fld>
            <a:endParaRPr lang="en-AU"/>
          </a:p>
        </p:txBody>
      </p:sp>
    </p:spTree>
    <p:extLst>
      <p:ext uri="{BB962C8B-B14F-4D97-AF65-F5344CB8AC3E}">
        <p14:creationId xmlns:p14="http://schemas.microsoft.com/office/powerpoint/2010/main" val="2504402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23B796E2-270B-4731-B2C6-D1C12B2935BC}" type="datetimeFigureOut">
              <a:rPr lang="en-AU" smtClean="0"/>
              <a:t>16/06/2023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DA0A84-F23E-4AB1-9BFE-DBF6CEDEB8A8}" type="slidenum">
              <a:rPr lang="en-AU" smtClean="0"/>
              <a:t>‹#›</a:t>
            </a:fld>
            <a:endParaRPr lang="en-AU"/>
          </a:p>
        </p:txBody>
      </p:sp>
    </p:spTree>
    <p:extLst>
      <p:ext uri="{BB962C8B-B14F-4D97-AF65-F5344CB8AC3E}">
        <p14:creationId xmlns:p14="http://schemas.microsoft.com/office/powerpoint/2010/main" val="76647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23B796E2-270B-4731-B2C6-D1C12B2935BC}" type="datetimeFigureOut">
              <a:rPr lang="en-AU" smtClean="0"/>
              <a:t>16/06/2023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DA0A84-F23E-4AB1-9BFE-DBF6CEDEB8A8}" type="slidenum">
              <a:rPr lang="en-AU" smtClean="0"/>
              <a:t>‹#›</a:t>
            </a:fld>
            <a:endParaRPr lang="en-AU"/>
          </a:p>
        </p:txBody>
      </p:sp>
    </p:spTree>
    <p:extLst>
      <p:ext uri="{BB962C8B-B14F-4D97-AF65-F5344CB8AC3E}">
        <p14:creationId xmlns:p14="http://schemas.microsoft.com/office/powerpoint/2010/main" val="411361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4653125"/>
            <a:ext cx="9144000" cy="2205037"/>
          </a:xfrm>
          <a:prstGeom prst="rect">
            <a:avLst/>
          </a:prstGeom>
          <a:solidFill>
            <a:srgbClr val="94B0BE"/>
          </a:solidFill>
          <a:ln w="9525">
            <a:noFill/>
            <a:miter lim="800000"/>
            <a:headEnd/>
            <a:tailEnd/>
          </a:ln>
          <a:effectLst/>
        </p:spPr>
        <p:txBody>
          <a:bodyPr wrap="none" anchor="ctr"/>
          <a:lstStyle/>
          <a:p>
            <a:pPr>
              <a:defRPr/>
            </a:pPr>
            <a:endParaRPr lang="en-US">
              <a:solidFill>
                <a:srgbClr val="000000"/>
              </a:solidFill>
            </a:endParaRPr>
          </a:p>
        </p:txBody>
      </p:sp>
      <p:sp>
        <p:nvSpPr>
          <p:cNvPr id="5" name="Rectangle 8"/>
          <p:cNvSpPr>
            <a:spLocks noChangeArrowheads="1"/>
          </p:cNvSpPr>
          <p:nvPr/>
        </p:nvSpPr>
        <p:spPr bwMode="auto">
          <a:xfrm>
            <a:off x="0" y="1"/>
            <a:ext cx="9144000" cy="765175"/>
          </a:xfrm>
          <a:prstGeom prst="rect">
            <a:avLst/>
          </a:prstGeom>
          <a:solidFill>
            <a:srgbClr val="333333"/>
          </a:solidFill>
          <a:ln w="9525">
            <a:noFill/>
            <a:miter lim="800000"/>
            <a:headEnd/>
            <a:tailEnd/>
          </a:ln>
          <a:effectLst/>
        </p:spPr>
        <p:txBody>
          <a:bodyPr wrap="none" anchor="ctr"/>
          <a:lstStyle/>
          <a:p>
            <a:pPr algn="ctr">
              <a:defRPr/>
            </a:pPr>
            <a:endParaRPr lang="en-US">
              <a:solidFill>
                <a:srgbClr val="000000"/>
              </a:solidFill>
            </a:endParaRPr>
          </a:p>
        </p:txBody>
      </p:sp>
      <p:pic>
        <p:nvPicPr>
          <p:cNvPr id="6" name="Picture 9" descr="ANU_LOGO_WHITE"/>
          <p:cNvPicPr>
            <a:picLocks noChangeAspect="1" noChangeArrowheads="1"/>
          </p:cNvPicPr>
          <p:nvPr/>
        </p:nvPicPr>
        <p:blipFill>
          <a:blip r:embed="rId2" cstate="print"/>
          <a:srcRect/>
          <a:stretch>
            <a:fillRect/>
          </a:stretch>
        </p:blipFill>
        <p:spPr bwMode="auto">
          <a:xfrm>
            <a:off x="468313" y="115888"/>
            <a:ext cx="1511300" cy="525462"/>
          </a:xfrm>
          <a:prstGeom prst="rect">
            <a:avLst/>
          </a:prstGeom>
          <a:noFill/>
          <a:ln w="9525">
            <a:noFill/>
            <a:miter lim="800000"/>
            <a:headEnd/>
            <a:tailEnd/>
          </a:ln>
        </p:spPr>
      </p:pic>
      <p:sp>
        <p:nvSpPr>
          <p:cNvPr id="8196" name="Rectangle 4"/>
          <p:cNvSpPr>
            <a:spLocks noGrp="1" noChangeArrowheads="1"/>
          </p:cNvSpPr>
          <p:nvPr>
            <p:ph type="subTitle" idx="1"/>
          </p:nvPr>
        </p:nvSpPr>
        <p:spPr>
          <a:xfrm>
            <a:off x="468315" y="4652963"/>
            <a:ext cx="8280400" cy="519112"/>
          </a:xfrm>
        </p:spPr>
        <p:txBody>
          <a:bodyPr>
            <a:spAutoFit/>
          </a:bodyPr>
          <a:lstStyle>
            <a:lvl1pPr marL="0" indent="0">
              <a:buFontTx/>
              <a:buNone/>
              <a:defRPr sz="2800"/>
            </a:lvl1pPr>
          </a:lstStyle>
          <a:p>
            <a:r>
              <a:rPr lang="en-US"/>
              <a:t>Click to edit Master subtitle style</a:t>
            </a:r>
            <a:endParaRPr lang="en-AU"/>
          </a:p>
        </p:txBody>
      </p:sp>
      <p:sp>
        <p:nvSpPr>
          <p:cNvPr id="8195" name="Rectangle 3"/>
          <p:cNvSpPr>
            <a:spLocks noGrp="1" noChangeArrowheads="1"/>
          </p:cNvSpPr>
          <p:nvPr>
            <p:ph type="ctrTitle"/>
          </p:nvPr>
        </p:nvSpPr>
        <p:spPr>
          <a:xfrm>
            <a:off x="468351" y="1919288"/>
            <a:ext cx="8207375" cy="641350"/>
          </a:xfrm>
        </p:spPr>
        <p:txBody>
          <a:bodyPr>
            <a:spAutoFit/>
          </a:bodyPr>
          <a:lstStyle>
            <a:lvl1pPr>
              <a:defRPr>
                <a:solidFill>
                  <a:schemeClr val="tx1"/>
                </a:solidFill>
              </a:defRPr>
            </a:lvl1pPr>
          </a:lstStyle>
          <a:p>
            <a:r>
              <a:rPr lang="en-US"/>
              <a:t>Click to edit Master title style</a:t>
            </a:r>
            <a:endParaRPr lang="en-AU"/>
          </a:p>
        </p:txBody>
      </p:sp>
      <p:sp>
        <p:nvSpPr>
          <p:cNvPr id="7" name="Rectangle 5"/>
          <p:cNvSpPr>
            <a:spLocks noGrp="1" noChangeArrowheads="1"/>
          </p:cNvSpPr>
          <p:nvPr>
            <p:ph type="dt" sz="half" idx="10"/>
          </p:nvPr>
        </p:nvSpPr>
        <p:spPr>
          <a:xfrm>
            <a:off x="457200" y="6245225"/>
            <a:ext cx="2133600" cy="476250"/>
          </a:xfrm>
        </p:spPr>
        <p:txBody>
          <a:bodyPr/>
          <a:lstStyle>
            <a:lvl1pPr algn="l">
              <a:defRPr smtClean="0"/>
            </a:lvl1pPr>
          </a:lstStyle>
          <a:p>
            <a:pPr>
              <a:defRPr/>
            </a:pPr>
            <a:fld id="{46B330B1-7A9B-4F28-B563-F9B8ADF746B0}" type="datetimeFigureOut">
              <a:rPr lang="en-US">
                <a:solidFill>
                  <a:srgbClr val="000000"/>
                </a:solidFill>
              </a:rPr>
              <a:pPr>
                <a:defRPr/>
              </a:pPr>
              <a:t>6/16/2023</a:t>
            </a:fld>
            <a:endParaRPr lang="en-US">
              <a:solidFill>
                <a:srgbClr val="000000"/>
              </a:solidFill>
            </a:endParaRPr>
          </a:p>
        </p:txBody>
      </p:sp>
      <p:sp>
        <p:nvSpPr>
          <p:cNvPr id="8" name="Rectangle 6"/>
          <p:cNvSpPr>
            <a:spLocks noGrp="1" noChangeArrowheads="1"/>
          </p:cNvSpPr>
          <p:nvPr>
            <p:ph type="ftr" sz="quarter" idx="11"/>
          </p:nvPr>
        </p:nvSpPr>
        <p:spPr>
          <a:xfrm>
            <a:off x="3124200" y="6245225"/>
            <a:ext cx="2895600" cy="476250"/>
          </a:xfrm>
        </p:spPr>
        <p:txBody>
          <a:bodyPr/>
          <a:lstStyle>
            <a:lvl1pPr algn="ct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xfrm>
            <a:off x="6553200" y="6245225"/>
            <a:ext cx="2133600" cy="476250"/>
          </a:xfrm>
        </p:spPr>
        <p:txBody>
          <a:bodyPr/>
          <a:lstStyle>
            <a:lvl1pPr>
              <a:defRPr smtClean="0"/>
            </a:lvl1pPr>
          </a:lstStyle>
          <a:p>
            <a:pPr>
              <a:defRPr/>
            </a:pPr>
            <a:fld id="{1CBBCF1C-6BCC-4035-8F2B-4FA66AF3A5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53282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1744C4-FC40-4C20-B296-3BF28D955883}" type="datetimeFigureOut">
              <a:rPr lang="en-US">
                <a:solidFill>
                  <a:srgbClr val="000000"/>
                </a:solidFill>
              </a:rPr>
              <a:pPr>
                <a:defRPr/>
              </a:pPr>
              <a:t>6/16/2023</a:t>
            </a:fld>
            <a:endParaRPr 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639B4D3F-EED3-4664-A993-4FA9856D6A3F}" type="datetimeFigureOut">
              <a:rPr lang="en-US">
                <a:solidFill>
                  <a:srgbClr val="000000"/>
                </a:solidFill>
              </a:rPr>
              <a:pPr>
                <a:defRPr/>
              </a:pPr>
              <a:t>6/16/2023</a:t>
            </a:fld>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3"/>
          </p:nvPr>
        </p:nvSpPr>
        <p:spPr>
          <a:ln/>
        </p:spPr>
        <p:txBody>
          <a:bodyPr/>
          <a:lstStyle>
            <a:lvl1pPr>
              <a:defRPr/>
            </a:lvl1pPr>
          </a:lstStyle>
          <a:p>
            <a:pPr>
              <a:defRPr/>
            </a:pPr>
            <a:fld id="{98DB429C-7E45-456B-A3E9-861AB5B6E4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98215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C567707-AC6D-4B2B-AD32-E31530ADB173}" type="datetimeFigureOut">
              <a:rPr lang="en-US">
                <a:solidFill>
                  <a:srgbClr val="000000"/>
                </a:solidFill>
              </a:rPr>
              <a:pPr>
                <a:defRPr/>
              </a:pPr>
              <a:t>6/16/2023</a:t>
            </a:fld>
            <a:endParaRPr 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9AA72D2E-688B-4BD9-A0C7-8977F790F40C}" type="datetimeFigureOut">
              <a:rPr lang="en-US">
                <a:solidFill>
                  <a:srgbClr val="000000"/>
                </a:solidFill>
              </a:rPr>
              <a:pPr>
                <a:defRPr/>
              </a:pPr>
              <a:t>6/16/2023</a:t>
            </a:fld>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3"/>
          </p:nvPr>
        </p:nvSpPr>
        <p:spPr>
          <a:ln/>
        </p:spPr>
        <p:txBody>
          <a:bodyPr/>
          <a:lstStyle>
            <a:lvl1pPr>
              <a:defRPr/>
            </a:lvl1pPr>
          </a:lstStyle>
          <a:p>
            <a:pPr>
              <a:defRPr/>
            </a:pPr>
            <a:fld id="{61F3D3DB-8761-4419-9DE6-90C37171D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97640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16113"/>
            <a:ext cx="4038600" cy="4210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16113"/>
            <a:ext cx="4038600" cy="4210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6F3138F-6F19-4DBD-8C7F-621ADAA6E9BE}" type="datetimeFigureOut">
              <a:rPr lang="en-US">
                <a:solidFill>
                  <a:srgbClr val="000000"/>
                </a:solidFill>
              </a:rPr>
              <a:pPr>
                <a:defRPr/>
              </a:pPr>
              <a:t>6/16/2023</a:t>
            </a:fld>
            <a:endParaRPr 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C9FE7369-1115-4BBB-8EA1-87C4EFAAD0A6}" type="datetimeFigureOut">
              <a:rPr lang="en-US">
                <a:solidFill>
                  <a:srgbClr val="000000"/>
                </a:solidFill>
              </a:rPr>
              <a:pPr>
                <a:defRPr/>
              </a:pPr>
              <a:t>6/16/2023</a:t>
            </a:fld>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3"/>
          </p:nvPr>
        </p:nvSpPr>
        <p:spPr>
          <a:ln/>
        </p:spPr>
        <p:txBody>
          <a:bodyPr/>
          <a:lstStyle>
            <a:lvl1pPr>
              <a:defRPr/>
            </a:lvl1pPr>
          </a:lstStyle>
          <a:p>
            <a:pPr>
              <a:defRPr/>
            </a:pPr>
            <a:fld id="{2E86A53E-77D7-4B55-9C5D-E1D3B7882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363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8EF8A73-F70E-4798-9563-0B5C200E10B6}" type="datetimeFigureOut">
              <a:rPr lang="en-US">
                <a:solidFill>
                  <a:srgbClr val="000000"/>
                </a:solidFill>
              </a:rPr>
              <a:pPr>
                <a:defRPr/>
              </a:pPr>
              <a:t>6/16/2023</a:t>
            </a:fld>
            <a:endParaRPr lang="en-US">
              <a:solidFill>
                <a:srgbClr val="000000"/>
              </a:solidFill>
            </a:endParaRPr>
          </a:p>
        </p:txBody>
      </p:sp>
      <p:sp>
        <p:nvSpPr>
          <p:cNvPr id="8" name="Rectangle 4"/>
          <p:cNvSpPr>
            <a:spLocks noGrp="1" noChangeArrowheads="1"/>
          </p:cNvSpPr>
          <p:nvPr>
            <p:ph type="dt" sz="half" idx="11"/>
          </p:nvPr>
        </p:nvSpPr>
        <p:spPr>
          <a:ln/>
        </p:spPr>
        <p:txBody>
          <a:bodyPr/>
          <a:lstStyle>
            <a:lvl1pPr>
              <a:defRPr/>
            </a:lvl1pPr>
          </a:lstStyle>
          <a:p>
            <a:pPr>
              <a:defRPr/>
            </a:pPr>
            <a:fld id="{FCC62975-152E-4684-9299-B18D3D66A116}" type="datetimeFigureOut">
              <a:rPr lang="en-US">
                <a:solidFill>
                  <a:srgbClr val="000000"/>
                </a:solidFill>
              </a:rPr>
              <a:pPr>
                <a:defRPr/>
              </a:pPr>
              <a:t>6/16/2023</a:t>
            </a:fld>
            <a:endParaRPr lang="en-US">
              <a:solidFill>
                <a:srgbClr val="000000"/>
              </a:solidFill>
            </a:endParaRPr>
          </a:p>
        </p:txBody>
      </p:sp>
      <p:sp>
        <p:nvSpPr>
          <p:cNvPr id="9" name="Rectangle 5"/>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
        <p:nvSpPr>
          <p:cNvPr id="10" name="Rectangle 6"/>
          <p:cNvSpPr>
            <a:spLocks noGrp="1" noChangeArrowheads="1"/>
          </p:cNvSpPr>
          <p:nvPr>
            <p:ph type="sldNum" sz="quarter" idx="13"/>
          </p:nvPr>
        </p:nvSpPr>
        <p:spPr>
          <a:ln/>
        </p:spPr>
        <p:txBody>
          <a:bodyPr/>
          <a:lstStyle>
            <a:lvl1pPr>
              <a:defRPr/>
            </a:lvl1pPr>
          </a:lstStyle>
          <a:p>
            <a:pPr>
              <a:defRPr/>
            </a:pPr>
            <a:fld id="{A64A0BF6-792C-4375-8445-DE002160F5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87516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78FB894-7D54-44A9-AB0F-E858B02AD762}" type="datetimeFigureOut">
              <a:rPr lang="en-US">
                <a:solidFill>
                  <a:srgbClr val="000000"/>
                </a:solidFill>
              </a:rPr>
              <a:pPr>
                <a:defRPr/>
              </a:pPr>
              <a:t>6/16/2023</a:t>
            </a:fld>
            <a:endParaRPr lang="en-US">
              <a:solidFill>
                <a:srgbClr val="000000"/>
              </a:solidFill>
            </a:endParaRPr>
          </a:p>
        </p:txBody>
      </p:sp>
      <p:sp>
        <p:nvSpPr>
          <p:cNvPr id="4" name="Rectangle 4"/>
          <p:cNvSpPr>
            <a:spLocks noGrp="1" noChangeArrowheads="1"/>
          </p:cNvSpPr>
          <p:nvPr>
            <p:ph type="dt" sz="half" idx="11"/>
          </p:nvPr>
        </p:nvSpPr>
        <p:spPr>
          <a:ln/>
        </p:spPr>
        <p:txBody>
          <a:bodyPr/>
          <a:lstStyle>
            <a:lvl1pPr>
              <a:defRPr/>
            </a:lvl1pPr>
          </a:lstStyle>
          <a:p>
            <a:pPr>
              <a:defRPr/>
            </a:pPr>
            <a:fld id="{F20AF57D-E12B-4BF3-BAE3-7F71138BE5CD}" type="datetimeFigureOut">
              <a:rPr lang="en-US">
                <a:solidFill>
                  <a:srgbClr val="000000"/>
                </a:solidFill>
              </a:rPr>
              <a:pPr>
                <a:defRPr/>
              </a:pPr>
              <a:t>6/16/2023</a:t>
            </a:fld>
            <a:endParaRPr lang="en-US">
              <a:solidFill>
                <a:srgbClr val="000000"/>
              </a:solidFill>
            </a:endParaRPr>
          </a:p>
        </p:txBody>
      </p:sp>
      <p:sp>
        <p:nvSpPr>
          <p:cNvPr id="5" name="Rectangle 5"/>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3"/>
          </p:nvPr>
        </p:nvSpPr>
        <p:spPr>
          <a:ln/>
        </p:spPr>
        <p:txBody>
          <a:bodyPr/>
          <a:lstStyle>
            <a:lvl1pPr>
              <a:defRPr/>
            </a:lvl1pPr>
          </a:lstStyle>
          <a:p>
            <a:pPr>
              <a:defRPr/>
            </a:pPr>
            <a:fld id="{2F55E8AC-542E-4335-9EE4-5103A79E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1858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C053093-39B3-4918-A6B1-C2C050C09292}" type="datetimeFigureOut">
              <a:rPr lang="en-US">
                <a:solidFill>
                  <a:srgbClr val="000000"/>
                </a:solidFill>
              </a:rPr>
              <a:pPr>
                <a:defRPr/>
              </a:pPr>
              <a:t>6/16/2023</a:t>
            </a:fld>
            <a:endParaRPr lang="en-US">
              <a:solidFill>
                <a:srgbClr val="000000"/>
              </a:solidFill>
            </a:endParaRPr>
          </a:p>
        </p:txBody>
      </p:sp>
      <p:sp>
        <p:nvSpPr>
          <p:cNvPr id="3" name="Rectangle 4"/>
          <p:cNvSpPr>
            <a:spLocks noGrp="1" noChangeArrowheads="1"/>
          </p:cNvSpPr>
          <p:nvPr>
            <p:ph type="dt" sz="half" idx="11"/>
          </p:nvPr>
        </p:nvSpPr>
        <p:spPr>
          <a:ln/>
        </p:spPr>
        <p:txBody>
          <a:bodyPr/>
          <a:lstStyle>
            <a:lvl1pPr>
              <a:defRPr/>
            </a:lvl1pPr>
          </a:lstStyle>
          <a:p>
            <a:pPr>
              <a:defRPr/>
            </a:pPr>
            <a:fld id="{CD69069D-7B57-43D7-A702-92F6A6ADB517}" type="datetimeFigureOut">
              <a:rPr lang="en-US">
                <a:solidFill>
                  <a:srgbClr val="000000"/>
                </a:solidFill>
              </a:rPr>
              <a:pPr>
                <a:defRPr/>
              </a:pPr>
              <a:t>6/16/2023</a:t>
            </a:fld>
            <a:endParaRPr lang="en-US">
              <a:solidFill>
                <a:srgbClr val="000000"/>
              </a:solidFill>
            </a:endParaRPr>
          </a:p>
        </p:txBody>
      </p:sp>
      <p:sp>
        <p:nvSpPr>
          <p:cNvPr id="4" name="Rectangle 5"/>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3"/>
          </p:nvPr>
        </p:nvSpPr>
        <p:spPr>
          <a:ln/>
        </p:spPr>
        <p:txBody>
          <a:bodyPr/>
          <a:lstStyle>
            <a:lvl1pPr>
              <a:defRPr/>
            </a:lvl1pPr>
          </a:lstStyle>
          <a:p>
            <a:pPr>
              <a:defRPr/>
            </a:pPr>
            <a:fld id="{94191D26-5704-4327-BCFC-EC1808F142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672893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5EEC5C7-E557-44C7-A1FF-AE1B1CCFA607}" type="datetimeFigureOut">
              <a:rPr lang="en-US">
                <a:solidFill>
                  <a:srgbClr val="000000"/>
                </a:solidFill>
              </a:rPr>
              <a:pPr>
                <a:defRPr/>
              </a:pPr>
              <a:t>6/16/2023</a:t>
            </a:fld>
            <a:endParaRPr 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BDF26744-5039-4908-BEFE-4F30A073FD95}" type="datetimeFigureOut">
              <a:rPr lang="en-US">
                <a:solidFill>
                  <a:srgbClr val="000000"/>
                </a:solidFill>
              </a:rPr>
              <a:pPr>
                <a:defRPr/>
              </a:pPr>
              <a:t>6/16/2023</a:t>
            </a:fld>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3"/>
          </p:nvPr>
        </p:nvSpPr>
        <p:spPr>
          <a:ln/>
        </p:spPr>
        <p:txBody>
          <a:bodyPr/>
          <a:lstStyle>
            <a:lvl1pPr>
              <a:defRPr/>
            </a:lvl1pPr>
          </a:lstStyle>
          <a:p>
            <a:pPr>
              <a:defRPr/>
            </a:pPr>
            <a:fld id="{7E663458-6556-4CE2-A128-929A9DF18E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15118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23B796E2-270B-4731-B2C6-D1C12B2935BC}" type="datetimeFigureOut">
              <a:rPr lang="en-AU" smtClean="0"/>
              <a:t>16/06/2023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DA0A84-F23E-4AB1-9BFE-DBF6CEDEB8A8}" type="slidenum">
              <a:rPr lang="en-AU" smtClean="0"/>
              <a:t>‹#›</a:t>
            </a:fld>
            <a:endParaRPr lang="en-AU"/>
          </a:p>
        </p:txBody>
      </p:sp>
    </p:spTree>
    <p:extLst>
      <p:ext uri="{BB962C8B-B14F-4D97-AF65-F5344CB8AC3E}">
        <p14:creationId xmlns:p14="http://schemas.microsoft.com/office/powerpoint/2010/main" val="4293795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A3CBE94-F148-4D33-AF1A-EFA211496B5D}" type="datetimeFigureOut">
              <a:rPr lang="en-US">
                <a:solidFill>
                  <a:srgbClr val="000000"/>
                </a:solidFill>
              </a:rPr>
              <a:pPr>
                <a:defRPr/>
              </a:pPr>
              <a:t>6/16/2023</a:t>
            </a:fld>
            <a:endParaRPr 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4949A3C8-B67F-4E05-967A-68C8AE8D510C}" type="datetimeFigureOut">
              <a:rPr lang="en-US">
                <a:solidFill>
                  <a:srgbClr val="000000"/>
                </a:solidFill>
              </a:rPr>
              <a:pPr>
                <a:defRPr/>
              </a:pPr>
              <a:t>6/16/2023</a:t>
            </a:fld>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3"/>
          </p:nvPr>
        </p:nvSpPr>
        <p:spPr>
          <a:ln/>
        </p:spPr>
        <p:txBody>
          <a:bodyPr/>
          <a:lstStyle>
            <a:lvl1pPr>
              <a:defRPr/>
            </a:lvl1pPr>
          </a:lstStyle>
          <a:p>
            <a:pPr>
              <a:defRPr/>
            </a:pPr>
            <a:fld id="{DE851A5A-5006-48BF-9A38-DEB22A4C8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83190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AC0CE2B-99E5-455B-99F3-3521B3B57EC8}" type="datetimeFigureOut">
              <a:rPr lang="en-US">
                <a:solidFill>
                  <a:srgbClr val="000000"/>
                </a:solidFill>
              </a:rPr>
              <a:pPr>
                <a:defRPr/>
              </a:pPr>
              <a:t>6/16/2023</a:t>
            </a:fld>
            <a:endParaRPr 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33F93193-00AF-4D05-8257-B4E45A317810}" type="datetimeFigureOut">
              <a:rPr lang="en-US">
                <a:solidFill>
                  <a:srgbClr val="000000"/>
                </a:solidFill>
              </a:rPr>
              <a:pPr>
                <a:defRPr/>
              </a:pPr>
              <a:t>6/16/2023</a:t>
            </a:fld>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3"/>
          </p:nvPr>
        </p:nvSpPr>
        <p:spPr>
          <a:ln/>
        </p:spPr>
        <p:txBody>
          <a:bodyPr/>
          <a:lstStyle>
            <a:lvl1pPr>
              <a:defRPr/>
            </a:lvl1pPr>
          </a:lstStyle>
          <a:p>
            <a:pPr>
              <a:defRPr/>
            </a:pPr>
            <a:fld id="{E7EBD2A7-69E1-4A7E-B9B5-BDCC50FF6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2162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765175"/>
            <a:ext cx="2058988" cy="5360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13" y="765175"/>
            <a:ext cx="6029325" cy="5360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A2D1495-9090-4A91-B5E7-9FA997633998}" type="datetimeFigureOut">
              <a:rPr lang="en-US">
                <a:solidFill>
                  <a:srgbClr val="000000"/>
                </a:solidFill>
              </a:rPr>
              <a:pPr>
                <a:defRPr/>
              </a:pPr>
              <a:t>6/16/2023</a:t>
            </a:fld>
            <a:endParaRPr 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78FB2A6C-BBB8-479A-83A8-9E194CA2506B}" type="datetimeFigureOut">
              <a:rPr lang="en-US">
                <a:solidFill>
                  <a:srgbClr val="000000"/>
                </a:solidFill>
              </a:rPr>
              <a:pPr>
                <a:defRPr/>
              </a:pPr>
              <a:t>6/16/2023</a:t>
            </a:fld>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3"/>
          </p:nvPr>
        </p:nvSpPr>
        <p:spPr>
          <a:ln/>
        </p:spPr>
        <p:txBody>
          <a:bodyPr/>
          <a:lstStyle>
            <a:lvl1pPr>
              <a:defRPr/>
            </a:lvl1pPr>
          </a:lstStyle>
          <a:p>
            <a:pPr>
              <a:defRPr/>
            </a:pPr>
            <a:fld id="{04D2C45C-1C16-4B09-8148-B32C3AA5B6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796311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13EAA64-A65D-4AE2-A3DD-2F23564E1D97}" type="datetimeFigureOut">
              <a:rPr lang="en-AU" smtClean="0"/>
              <a:t>16/06/2023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617ECCC-D663-4885-BC15-A5F69409EA41}" type="slidenum">
              <a:rPr lang="en-AU" smtClean="0"/>
              <a:t>‹#›</a:t>
            </a:fld>
            <a:endParaRPr lang="en-AU"/>
          </a:p>
        </p:txBody>
      </p:sp>
    </p:spTree>
    <p:extLst>
      <p:ext uri="{BB962C8B-B14F-4D97-AF65-F5344CB8AC3E}">
        <p14:creationId xmlns:p14="http://schemas.microsoft.com/office/powerpoint/2010/main" val="1854772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13EAA64-A65D-4AE2-A3DD-2F23564E1D97}" type="datetimeFigureOut">
              <a:rPr lang="en-AU" smtClean="0"/>
              <a:t>16/06/2023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617ECCC-D663-4885-BC15-A5F69409EA41}" type="slidenum">
              <a:rPr lang="en-AU" smtClean="0"/>
              <a:t>‹#›</a:t>
            </a:fld>
            <a:endParaRPr lang="en-AU"/>
          </a:p>
        </p:txBody>
      </p:sp>
    </p:spTree>
    <p:extLst>
      <p:ext uri="{BB962C8B-B14F-4D97-AF65-F5344CB8AC3E}">
        <p14:creationId xmlns:p14="http://schemas.microsoft.com/office/powerpoint/2010/main" val="1112251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EAA64-A65D-4AE2-A3DD-2F23564E1D97}" type="datetimeFigureOut">
              <a:rPr lang="en-AU" smtClean="0"/>
              <a:t>16/06/2023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617ECCC-D663-4885-BC15-A5F69409EA41}" type="slidenum">
              <a:rPr lang="en-AU" smtClean="0"/>
              <a:t>‹#›</a:t>
            </a:fld>
            <a:endParaRPr lang="en-AU"/>
          </a:p>
        </p:txBody>
      </p:sp>
    </p:spTree>
    <p:extLst>
      <p:ext uri="{BB962C8B-B14F-4D97-AF65-F5344CB8AC3E}">
        <p14:creationId xmlns:p14="http://schemas.microsoft.com/office/powerpoint/2010/main" val="2448559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13EAA64-A65D-4AE2-A3DD-2F23564E1D97}" type="datetimeFigureOut">
              <a:rPr lang="en-AU" smtClean="0"/>
              <a:t>16/06/2023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617ECCC-D663-4885-BC15-A5F69409EA41}" type="slidenum">
              <a:rPr lang="en-AU" smtClean="0"/>
              <a:t>‹#›</a:t>
            </a:fld>
            <a:endParaRPr lang="en-AU"/>
          </a:p>
        </p:txBody>
      </p:sp>
    </p:spTree>
    <p:extLst>
      <p:ext uri="{BB962C8B-B14F-4D97-AF65-F5344CB8AC3E}">
        <p14:creationId xmlns:p14="http://schemas.microsoft.com/office/powerpoint/2010/main" val="3687616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13EAA64-A65D-4AE2-A3DD-2F23564E1D97}" type="datetimeFigureOut">
              <a:rPr lang="en-AU" smtClean="0"/>
              <a:t>16/06/2023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617ECCC-D663-4885-BC15-A5F69409EA41}" type="slidenum">
              <a:rPr lang="en-AU" smtClean="0"/>
              <a:t>‹#›</a:t>
            </a:fld>
            <a:endParaRPr lang="en-AU"/>
          </a:p>
        </p:txBody>
      </p:sp>
    </p:spTree>
    <p:extLst>
      <p:ext uri="{BB962C8B-B14F-4D97-AF65-F5344CB8AC3E}">
        <p14:creationId xmlns:p14="http://schemas.microsoft.com/office/powerpoint/2010/main" val="2439874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13EAA64-A65D-4AE2-A3DD-2F23564E1D97}" type="datetimeFigureOut">
              <a:rPr lang="en-AU" smtClean="0"/>
              <a:t>16/06/2023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617ECCC-D663-4885-BC15-A5F69409EA41}" type="slidenum">
              <a:rPr lang="en-AU" smtClean="0"/>
              <a:t>‹#›</a:t>
            </a:fld>
            <a:endParaRPr lang="en-AU"/>
          </a:p>
        </p:txBody>
      </p:sp>
    </p:spTree>
    <p:extLst>
      <p:ext uri="{BB962C8B-B14F-4D97-AF65-F5344CB8AC3E}">
        <p14:creationId xmlns:p14="http://schemas.microsoft.com/office/powerpoint/2010/main" val="2994745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3EAA64-A65D-4AE2-A3DD-2F23564E1D97}" type="datetimeFigureOut">
              <a:rPr lang="en-AU" smtClean="0"/>
              <a:t>16/06/2023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617ECCC-D663-4885-BC15-A5F69409EA41}" type="slidenum">
              <a:rPr lang="en-AU" smtClean="0"/>
              <a:t>‹#›</a:t>
            </a:fld>
            <a:endParaRPr lang="en-AU"/>
          </a:p>
        </p:txBody>
      </p:sp>
    </p:spTree>
    <p:extLst>
      <p:ext uri="{BB962C8B-B14F-4D97-AF65-F5344CB8AC3E}">
        <p14:creationId xmlns:p14="http://schemas.microsoft.com/office/powerpoint/2010/main" val="3521435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04D5-5E3B-4A6A-8DD7-7476D4A9C7F4}"/>
              </a:ext>
            </a:extLst>
          </p:cNvPr>
          <p:cNvSpPr>
            <a:spLocks noGrp="1"/>
          </p:cNvSpPr>
          <p:nvPr>
            <p:ph type="title"/>
          </p:nvPr>
        </p:nvSpPr>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DE7D6A8-75FD-46F6-9D2D-49FD7470D8A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23F4017-B37A-4CCC-9CCF-70435797B715}"/>
              </a:ext>
            </a:extLst>
          </p:cNvPr>
          <p:cNvSpPr>
            <a:spLocks noGrp="1"/>
          </p:cNvSpPr>
          <p:nvPr>
            <p:ph type="dt" sz="half" idx="10"/>
          </p:nvPr>
        </p:nvSpPr>
        <p:spPr/>
        <p:txBody>
          <a:bodyPr/>
          <a:lstStyle/>
          <a:p>
            <a:fld id="{23B796E2-270B-4731-B2C6-D1C12B2935BC}" type="datetimeFigureOut">
              <a:rPr lang="en-AU" smtClean="0"/>
              <a:t>16/06/2023</a:t>
            </a:fld>
            <a:endParaRPr lang="en-AU"/>
          </a:p>
        </p:txBody>
      </p:sp>
      <p:sp>
        <p:nvSpPr>
          <p:cNvPr id="5" name="Footer Placeholder 4">
            <a:extLst>
              <a:ext uri="{FF2B5EF4-FFF2-40B4-BE49-F238E27FC236}">
                <a16:creationId xmlns:a16="http://schemas.microsoft.com/office/drawing/2014/main" id="{A069355C-DD3C-493C-A0E2-12AD8DC6AD5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4867EB-B5BF-4C07-B625-D4A120353D38}"/>
              </a:ext>
            </a:extLst>
          </p:cNvPr>
          <p:cNvSpPr>
            <a:spLocks noGrp="1"/>
          </p:cNvSpPr>
          <p:nvPr>
            <p:ph type="sldNum" sz="quarter" idx="12"/>
          </p:nvPr>
        </p:nvSpPr>
        <p:spPr/>
        <p:txBody>
          <a:bodyPr/>
          <a:lstStyle/>
          <a:p>
            <a:fld id="{F3DA0A84-F23E-4AB1-9BFE-DBF6CEDEB8A8}" type="slidenum">
              <a:rPr lang="en-AU" smtClean="0"/>
              <a:t>‹#›</a:t>
            </a:fld>
            <a:endParaRPr lang="en-A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3EAA64-A65D-4AE2-A3DD-2F23564E1D97}" type="datetimeFigureOut">
              <a:rPr lang="en-AU" smtClean="0"/>
              <a:t>16/06/2023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617ECCC-D663-4885-BC15-A5F69409EA41}" type="slidenum">
              <a:rPr lang="en-AU" smtClean="0"/>
              <a:t>‹#›</a:t>
            </a:fld>
            <a:endParaRPr lang="en-AU"/>
          </a:p>
        </p:txBody>
      </p:sp>
    </p:spTree>
    <p:extLst>
      <p:ext uri="{BB962C8B-B14F-4D97-AF65-F5344CB8AC3E}">
        <p14:creationId xmlns:p14="http://schemas.microsoft.com/office/powerpoint/2010/main" val="178636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3EAA64-A65D-4AE2-A3DD-2F23564E1D97}" type="datetimeFigureOut">
              <a:rPr lang="en-AU" smtClean="0"/>
              <a:t>16/06/2023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617ECCC-D663-4885-BC15-A5F69409EA41}" type="slidenum">
              <a:rPr lang="en-AU" smtClean="0"/>
              <a:t>‹#›</a:t>
            </a:fld>
            <a:endParaRPr lang="en-AU"/>
          </a:p>
        </p:txBody>
      </p:sp>
    </p:spTree>
    <p:extLst>
      <p:ext uri="{BB962C8B-B14F-4D97-AF65-F5344CB8AC3E}">
        <p14:creationId xmlns:p14="http://schemas.microsoft.com/office/powerpoint/2010/main" val="1240403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13EAA64-A65D-4AE2-A3DD-2F23564E1D97}" type="datetimeFigureOut">
              <a:rPr lang="en-AU" smtClean="0"/>
              <a:t>16/06/2023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617ECCC-D663-4885-BC15-A5F69409EA41}" type="slidenum">
              <a:rPr lang="en-AU" smtClean="0"/>
              <a:t>‹#›</a:t>
            </a:fld>
            <a:endParaRPr lang="en-AU"/>
          </a:p>
        </p:txBody>
      </p:sp>
    </p:spTree>
    <p:extLst>
      <p:ext uri="{BB962C8B-B14F-4D97-AF65-F5344CB8AC3E}">
        <p14:creationId xmlns:p14="http://schemas.microsoft.com/office/powerpoint/2010/main" val="2774732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13EAA64-A65D-4AE2-A3DD-2F23564E1D97}" type="datetimeFigureOut">
              <a:rPr lang="en-AU" smtClean="0"/>
              <a:t>16/06/2023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617ECCC-D663-4885-BC15-A5F69409EA41}" type="slidenum">
              <a:rPr lang="en-AU" smtClean="0"/>
              <a:t>‹#›</a:t>
            </a:fld>
            <a:endParaRPr lang="en-AU"/>
          </a:p>
        </p:txBody>
      </p:sp>
    </p:spTree>
    <p:extLst>
      <p:ext uri="{BB962C8B-B14F-4D97-AF65-F5344CB8AC3E}">
        <p14:creationId xmlns:p14="http://schemas.microsoft.com/office/powerpoint/2010/main" val="2183230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40D2-E0D8-E20D-2970-3995FED0CD0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C04220F5-DE8F-44A9-BA6B-30C0EFD5593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5DB5162-76E0-B9CB-07FF-E6E8F207E07C}"/>
              </a:ext>
            </a:extLst>
          </p:cNvPr>
          <p:cNvSpPr>
            <a:spLocks noGrp="1"/>
          </p:cNvSpPr>
          <p:nvPr>
            <p:ph type="dt" sz="half" idx="10"/>
          </p:nvPr>
        </p:nvSpPr>
        <p:spPr/>
        <p:txBody>
          <a:bodyPr/>
          <a:lstStyle/>
          <a:p>
            <a:fld id="{E4970423-F350-4815-AE6A-F935D721F6F0}" type="datetimeFigureOut">
              <a:rPr lang="en-AU" smtClean="0"/>
              <a:t>16/06/2023</a:t>
            </a:fld>
            <a:endParaRPr lang="en-AU"/>
          </a:p>
        </p:txBody>
      </p:sp>
      <p:sp>
        <p:nvSpPr>
          <p:cNvPr id="5" name="Footer Placeholder 4">
            <a:extLst>
              <a:ext uri="{FF2B5EF4-FFF2-40B4-BE49-F238E27FC236}">
                <a16:creationId xmlns:a16="http://schemas.microsoft.com/office/drawing/2014/main" id="{31C6F7F4-0EE8-1CAC-1158-5C9DEB3E2A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37E8D86-5DF2-1C04-AA67-84955C584C37}"/>
              </a:ext>
            </a:extLst>
          </p:cNvPr>
          <p:cNvSpPr>
            <a:spLocks noGrp="1"/>
          </p:cNvSpPr>
          <p:nvPr>
            <p:ph type="sldNum" sz="quarter" idx="12"/>
          </p:nvPr>
        </p:nvSpPr>
        <p:spPr/>
        <p:txBody>
          <a:bodyPr/>
          <a:lstStyle/>
          <a:p>
            <a:fld id="{27C9418F-F2D1-411A-A268-D762EBB28049}" type="slidenum">
              <a:rPr lang="en-AU" smtClean="0"/>
              <a:t>‹#›</a:t>
            </a:fld>
            <a:endParaRPr lang="en-AU"/>
          </a:p>
        </p:txBody>
      </p:sp>
    </p:spTree>
    <p:extLst>
      <p:ext uri="{BB962C8B-B14F-4D97-AF65-F5344CB8AC3E}">
        <p14:creationId xmlns:p14="http://schemas.microsoft.com/office/powerpoint/2010/main" val="2295345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86E98-EC87-CF1A-37BA-33CDE58C888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D3933EE-76F1-FED5-B948-91792C216B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253B9AC-3E26-4BCF-1DA0-D7547CA402C5}"/>
              </a:ext>
            </a:extLst>
          </p:cNvPr>
          <p:cNvSpPr>
            <a:spLocks noGrp="1"/>
          </p:cNvSpPr>
          <p:nvPr>
            <p:ph type="dt" sz="half" idx="10"/>
          </p:nvPr>
        </p:nvSpPr>
        <p:spPr/>
        <p:txBody>
          <a:bodyPr/>
          <a:lstStyle/>
          <a:p>
            <a:fld id="{E4970423-F350-4815-AE6A-F935D721F6F0}" type="datetimeFigureOut">
              <a:rPr lang="en-AU" smtClean="0"/>
              <a:t>16/06/2023</a:t>
            </a:fld>
            <a:endParaRPr lang="en-AU"/>
          </a:p>
        </p:txBody>
      </p:sp>
      <p:sp>
        <p:nvSpPr>
          <p:cNvPr id="5" name="Footer Placeholder 4">
            <a:extLst>
              <a:ext uri="{FF2B5EF4-FFF2-40B4-BE49-F238E27FC236}">
                <a16:creationId xmlns:a16="http://schemas.microsoft.com/office/drawing/2014/main" id="{1A6ECAE9-FC1E-C985-09CF-FBE50B2E0A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74EA3F-A07A-08D7-45D2-F41F3346697B}"/>
              </a:ext>
            </a:extLst>
          </p:cNvPr>
          <p:cNvSpPr>
            <a:spLocks noGrp="1"/>
          </p:cNvSpPr>
          <p:nvPr>
            <p:ph type="sldNum" sz="quarter" idx="12"/>
          </p:nvPr>
        </p:nvSpPr>
        <p:spPr/>
        <p:txBody>
          <a:bodyPr/>
          <a:lstStyle/>
          <a:p>
            <a:fld id="{27C9418F-F2D1-411A-A268-D762EBB28049}" type="slidenum">
              <a:rPr lang="en-AU" smtClean="0"/>
              <a:t>‹#›</a:t>
            </a:fld>
            <a:endParaRPr lang="en-AU"/>
          </a:p>
        </p:txBody>
      </p:sp>
    </p:spTree>
    <p:extLst>
      <p:ext uri="{BB962C8B-B14F-4D97-AF65-F5344CB8AC3E}">
        <p14:creationId xmlns:p14="http://schemas.microsoft.com/office/powerpoint/2010/main" val="1359869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74CC-3FEC-350B-62CC-BC2E41D5A22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147CBCC-C059-7C58-BEDF-009A7AFF560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B75D85-2ECE-B9C0-118F-86AC70DCDC3D}"/>
              </a:ext>
            </a:extLst>
          </p:cNvPr>
          <p:cNvSpPr>
            <a:spLocks noGrp="1"/>
          </p:cNvSpPr>
          <p:nvPr>
            <p:ph type="dt" sz="half" idx="10"/>
          </p:nvPr>
        </p:nvSpPr>
        <p:spPr/>
        <p:txBody>
          <a:bodyPr/>
          <a:lstStyle/>
          <a:p>
            <a:fld id="{E4970423-F350-4815-AE6A-F935D721F6F0}" type="datetimeFigureOut">
              <a:rPr lang="en-AU" smtClean="0"/>
              <a:t>16/06/2023</a:t>
            </a:fld>
            <a:endParaRPr lang="en-AU"/>
          </a:p>
        </p:txBody>
      </p:sp>
      <p:sp>
        <p:nvSpPr>
          <p:cNvPr id="5" name="Footer Placeholder 4">
            <a:extLst>
              <a:ext uri="{FF2B5EF4-FFF2-40B4-BE49-F238E27FC236}">
                <a16:creationId xmlns:a16="http://schemas.microsoft.com/office/drawing/2014/main" id="{F08CEA02-0003-EB87-232A-68FE84FF82A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68E55CD-14DF-478F-E160-9276DA8A2B6B}"/>
              </a:ext>
            </a:extLst>
          </p:cNvPr>
          <p:cNvSpPr>
            <a:spLocks noGrp="1"/>
          </p:cNvSpPr>
          <p:nvPr>
            <p:ph type="sldNum" sz="quarter" idx="12"/>
          </p:nvPr>
        </p:nvSpPr>
        <p:spPr/>
        <p:txBody>
          <a:bodyPr/>
          <a:lstStyle/>
          <a:p>
            <a:fld id="{27C9418F-F2D1-411A-A268-D762EBB28049}" type="slidenum">
              <a:rPr lang="en-AU" smtClean="0"/>
              <a:t>‹#›</a:t>
            </a:fld>
            <a:endParaRPr lang="en-AU"/>
          </a:p>
        </p:txBody>
      </p:sp>
    </p:spTree>
    <p:extLst>
      <p:ext uri="{BB962C8B-B14F-4D97-AF65-F5344CB8AC3E}">
        <p14:creationId xmlns:p14="http://schemas.microsoft.com/office/powerpoint/2010/main" val="3068970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BA6A-CD74-3415-4930-EA8F439BD96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0F41618-467F-83B5-6CB8-220186F9F68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D7AA194-AC5B-64EA-8E4D-C16284988A2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EE72056-A7C3-D9B8-9B9F-A32EC21F65EA}"/>
              </a:ext>
            </a:extLst>
          </p:cNvPr>
          <p:cNvSpPr>
            <a:spLocks noGrp="1"/>
          </p:cNvSpPr>
          <p:nvPr>
            <p:ph type="dt" sz="half" idx="10"/>
          </p:nvPr>
        </p:nvSpPr>
        <p:spPr/>
        <p:txBody>
          <a:bodyPr/>
          <a:lstStyle/>
          <a:p>
            <a:fld id="{E4970423-F350-4815-AE6A-F935D721F6F0}" type="datetimeFigureOut">
              <a:rPr lang="en-AU" smtClean="0"/>
              <a:t>16/06/2023</a:t>
            </a:fld>
            <a:endParaRPr lang="en-AU"/>
          </a:p>
        </p:txBody>
      </p:sp>
      <p:sp>
        <p:nvSpPr>
          <p:cNvPr id="6" name="Footer Placeholder 5">
            <a:extLst>
              <a:ext uri="{FF2B5EF4-FFF2-40B4-BE49-F238E27FC236}">
                <a16:creationId xmlns:a16="http://schemas.microsoft.com/office/drawing/2014/main" id="{A743171E-9F4D-EC0A-0456-8ED9218E115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8FFB381-7AFF-22C4-BBC3-D5970876B2A6}"/>
              </a:ext>
            </a:extLst>
          </p:cNvPr>
          <p:cNvSpPr>
            <a:spLocks noGrp="1"/>
          </p:cNvSpPr>
          <p:nvPr>
            <p:ph type="sldNum" sz="quarter" idx="12"/>
          </p:nvPr>
        </p:nvSpPr>
        <p:spPr/>
        <p:txBody>
          <a:bodyPr/>
          <a:lstStyle/>
          <a:p>
            <a:fld id="{27C9418F-F2D1-411A-A268-D762EBB28049}" type="slidenum">
              <a:rPr lang="en-AU" smtClean="0"/>
              <a:t>‹#›</a:t>
            </a:fld>
            <a:endParaRPr lang="en-AU"/>
          </a:p>
        </p:txBody>
      </p:sp>
    </p:spTree>
    <p:extLst>
      <p:ext uri="{BB962C8B-B14F-4D97-AF65-F5344CB8AC3E}">
        <p14:creationId xmlns:p14="http://schemas.microsoft.com/office/powerpoint/2010/main" val="2882370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BC79-2FF0-BEB8-F79B-B8CADF2F4FB9}"/>
              </a:ext>
            </a:extLst>
          </p:cNvPr>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07EC08B-AAD4-57A2-0614-EA9B5489BC3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EDDD8ED-3E67-5210-A3C0-4A6F8B08A21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7B8D0FC-DCBA-76D2-A823-329666BC203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6305A07-4943-EDAC-6C1C-707BFA24414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0DC0F66-28C6-4975-F469-83355AAC69AA}"/>
              </a:ext>
            </a:extLst>
          </p:cNvPr>
          <p:cNvSpPr>
            <a:spLocks noGrp="1"/>
          </p:cNvSpPr>
          <p:nvPr>
            <p:ph type="dt" sz="half" idx="10"/>
          </p:nvPr>
        </p:nvSpPr>
        <p:spPr/>
        <p:txBody>
          <a:bodyPr/>
          <a:lstStyle/>
          <a:p>
            <a:fld id="{E4970423-F350-4815-AE6A-F935D721F6F0}" type="datetimeFigureOut">
              <a:rPr lang="en-AU" smtClean="0"/>
              <a:t>16/06/2023</a:t>
            </a:fld>
            <a:endParaRPr lang="en-AU"/>
          </a:p>
        </p:txBody>
      </p:sp>
      <p:sp>
        <p:nvSpPr>
          <p:cNvPr id="8" name="Footer Placeholder 7">
            <a:extLst>
              <a:ext uri="{FF2B5EF4-FFF2-40B4-BE49-F238E27FC236}">
                <a16:creationId xmlns:a16="http://schemas.microsoft.com/office/drawing/2014/main" id="{6AE26057-DEFC-D565-0297-A5D4A374DC4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1915B6B-21D1-C097-4A8F-368456AA14D8}"/>
              </a:ext>
            </a:extLst>
          </p:cNvPr>
          <p:cNvSpPr>
            <a:spLocks noGrp="1"/>
          </p:cNvSpPr>
          <p:nvPr>
            <p:ph type="sldNum" sz="quarter" idx="12"/>
          </p:nvPr>
        </p:nvSpPr>
        <p:spPr/>
        <p:txBody>
          <a:bodyPr/>
          <a:lstStyle/>
          <a:p>
            <a:fld id="{27C9418F-F2D1-411A-A268-D762EBB28049}" type="slidenum">
              <a:rPr lang="en-AU" smtClean="0"/>
              <a:t>‹#›</a:t>
            </a:fld>
            <a:endParaRPr lang="en-AU"/>
          </a:p>
        </p:txBody>
      </p:sp>
    </p:spTree>
    <p:extLst>
      <p:ext uri="{BB962C8B-B14F-4D97-AF65-F5344CB8AC3E}">
        <p14:creationId xmlns:p14="http://schemas.microsoft.com/office/powerpoint/2010/main" val="3459492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4F879-7BAA-80D9-5A43-41FCF07E8B7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93A32E4-BBDF-22F7-3F5F-AF527437D762}"/>
              </a:ext>
            </a:extLst>
          </p:cNvPr>
          <p:cNvSpPr>
            <a:spLocks noGrp="1"/>
          </p:cNvSpPr>
          <p:nvPr>
            <p:ph type="dt" sz="half" idx="10"/>
          </p:nvPr>
        </p:nvSpPr>
        <p:spPr/>
        <p:txBody>
          <a:bodyPr/>
          <a:lstStyle/>
          <a:p>
            <a:fld id="{E4970423-F350-4815-AE6A-F935D721F6F0}" type="datetimeFigureOut">
              <a:rPr lang="en-AU" smtClean="0"/>
              <a:t>16/06/2023</a:t>
            </a:fld>
            <a:endParaRPr lang="en-AU"/>
          </a:p>
        </p:txBody>
      </p:sp>
      <p:sp>
        <p:nvSpPr>
          <p:cNvPr id="4" name="Footer Placeholder 3">
            <a:extLst>
              <a:ext uri="{FF2B5EF4-FFF2-40B4-BE49-F238E27FC236}">
                <a16:creationId xmlns:a16="http://schemas.microsoft.com/office/drawing/2014/main" id="{9A25EDDF-A98F-38FE-836D-65E12965068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2A4683F-1ED8-BCBA-3987-9B34A703CC82}"/>
              </a:ext>
            </a:extLst>
          </p:cNvPr>
          <p:cNvSpPr>
            <a:spLocks noGrp="1"/>
          </p:cNvSpPr>
          <p:nvPr>
            <p:ph type="sldNum" sz="quarter" idx="12"/>
          </p:nvPr>
        </p:nvSpPr>
        <p:spPr/>
        <p:txBody>
          <a:bodyPr/>
          <a:lstStyle/>
          <a:p>
            <a:fld id="{27C9418F-F2D1-411A-A268-D762EBB28049}" type="slidenum">
              <a:rPr lang="en-AU" smtClean="0"/>
              <a:t>‹#›</a:t>
            </a:fld>
            <a:endParaRPr lang="en-AU"/>
          </a:p>
        </p:txBody>
      </p:sp>
    </p:spTree>
    <p:extLst>
      <p:ext uri="{BB962C8B-B14F-4D97-AF65-F5344CB8AC3E}">
        <p14:creationId xmlns:p14="http://schemas.microsoft.com/office/powerpoint/2010/main" val="1200866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D06C-093A-48FD-9B56-2BE781128D47}"/>
              </a:ext>
            </a:extLst>
          </p:cNvPr>
          <p:cNvSpPr>
            <a:spLocks noGrp="1"/>
          </p:cNvSpPr>
          <p:nvPr>
            <p:ph type="title"/>
          </p:nvPr>
        </p:nvSpPr>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0A85156-F318-49C4-A770-105F2242D2B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59BB5CF-539F-4796-AE57-50533B4FC8CF}"/>
              </a:ext>
            </a:extLst>
          </p:cNvPr>
          <p:cNvSpPr>
            <a:spLocks noGrp="1"/>
          </p:cNvSpPr>
          <p:nvPr>
            <p:ph type="dt" sz="half" idx="10"/>
          </p:nvPr>
        </p:nvSpPr>
        <p:spPr/>
        <p:txBody>
          <a:bodyPr/>
          <a:lstStyle/>
          <a:p>
            <a:fld id="{23B796E2-270B-4731-B2C6-D1C12B2935BC}" type="datetimeFigureOut">
              <a:rPr lang="en-AU" smtClean="0"/>
              <a:t>16/06/2023</a:t>
            </a:fld>
            <a:endParaRPr lang="en-AU"/>
          </a:p>
        </p:txBody>
      </p:sp>
      <p:sp>
        <p:nvSpPr>
          <p:cNvPr id="5" name="Footer Placeholder 4">
            <a:extLst>
              <a:ext uri="{FF2B5EF4-FFF2-40B4-BE49-F238E27FC236}">
                <a16:creationId xmlns:a16="http://schemas.microsoft.com/office/drawing/2014/main" id="{8E5D5120-0919-448F-9088-9AC81959081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A13DDA4-EBF2-4A44-AE3E-961BB81B788C}"/>
              </a:ext>
            </a:extLst>
          </p:cNvPr>
          <p:cNvSpPr>
            <a:spLocks noGrp="1"/>
          </p:cNvSpPr>
          <p:nvPr>
            <p:ph type="sldNum" sz="quarter" idx="12"/>
          </p:nvPr>
        </p:nvSpPr>
        <p:spPr/>
        <p:txBody>
          <a:bodyPr/>
          <a:lstStyle/>
          <a:p>
            <a:fld id="{F3DA0A84-F23E-4AB1-9BFE-DBF6CEDEB8A8}" type="slidenum">
              <a:rPr lang="en-AU" smtClean="0"/>
              <a:t>‹#›</a:t>
            </a:fld>
            <a:endParaRPr lang="en-A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E961D8-C3A8-47F9-BD82-44C081E30EBC}"/>
              </a:ext>
            </a:extLst>
          </p:cNvPr>
          <p:cNvSpPr>
            <a:spLocks noGrp="1"/>
          </p:cNvSpPr>
          <p:nvPr>
            <p:ph type="dt" sz="half" idx="10"/>
          </p:nvPr>
        </p:nvSpPr>
        <p:spPr/>
        <p:txBody>
          <a:bodyPr/>
          <a:lstStyle/>
          <a:p>
            <a:fld id="{E4970423-F350-4815-AE6A-F935D721F6F0}" type="datetimeFigureOut">
              <a:rPr lang="en-AU" smtClean="0"/>
              <a:t>16/06/2023</a:t>
            </a:fld>
            <a:endParaRPr lang="en-AU"/>
          </a:p>
        </p:txBody>
      </p:sp>
      <p:sp>
        <p:nvSpPr>
          <p:cNvPr id="3" name="Footer Placeholder 2">
            <a:extLst>
              <a:ext uri="{FF2B5EF4-FFF2-40B4-BE49-F238E27FC236}">
                <a16:creationId xmlns:a16="http://schemas.microsoft.com/office/drawing/2014/main" id="{10E4A918-49D6-97A1-6942-9121D3FDA88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716CD0D-241D-599F-81F2-BEF3CC3528E0}"/>
              </a:ext>
            </a:extLst>
          </p:cNvPr>
          <p:cNvSpPr>
            <a:spLocks noGrp="1"/>
          </p:cNvSpPr>
          <p:nvPr>
            <p:ph type="sldNum" sz="quarter" idx="12"/>
          </p:nvPr>
        </p:nvSpPr>
        <p:spPr/>
        <p:txBody>
          <a:bodyPr/>
          <a:lstStyle/>
          <a:p>
            <a:fld id="{27C9418F-F2D1-411A-A268-D762EBB28049}" type="slidenum">
              <a:rPr lang="en-AU" smtClean="0"/>
              <a:t>‹#›</a:t>
            </a:fld>
            <a:endParaRPr lang="en-AU"/>
          </a:p>
        </p:txBody>
      </p:sp>
    </p:spTree>
    <p:extLst>
      <p:ext uri="{BB962C8B-B14F-4D97-AF65-F5344CB8AC3E}">
        <p14:creationId xmlns:p14="http://schemas.microsoft.com/office/powerpoint/2010/main" val="3039119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9FD6-39CC-214A-5DF7-6FAFDBB1366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EDAEB17-E166-DC87-6B17-E6C50C64F83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46FEB24-6B8F-1C13-5E4F-D33DD4F7ADC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0BF40B5-CA15-0D78-7DEF-8CB20EC2C238}"/>
              </a:ext>
            </a:extLst>
          </p:cNvPr>
          <p:cNvSpPr>
            <a:spLocks noGrp="1"/>
          </p:cNvSpPr>
          <p:nvPr>
            <p:ph type="dt" sz="half" idx="10"/>
          </p:nvPr>
        </p:nvSpPr>
        <p:spPr/>
        <p:txBody>
          <a:bodyPr/>
          <a:lstStyle/>
          <a:p>
            <a:fld id="{E4970423-F350-4815-AE6A-F935D721F6F0}" type="datetimeFigureOut">
              <a:rPr lang="en-AU" smtClean="0"/>
              <a:t>16/06/2023</a:t>
            </a:fld>
            <a:endParaRPr lang="en-AU"/>
          </a:p>
        </p:txBody>
      </p:sp>
      <p:sp>
        <p:nvSpPr>
          <p:cNvPr id="6" name="Footer Placeholder 5">
            <a:extLst>
              <a:ext uri="{FF2B5EF4-FFF2-40B4-BE49-F238E27FC236}">
                <a16:creationId xmlns:a16="http://schemas.microsoft.com/office/drawing/2014/main" id="{76FF9D32-2548-3A96-20E7-D5CA5FC1C4C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DCF8D20-EFF1-126B-855F-AC4B4B85F67D}"/>
              </a:ext>
            </a:extLst>
          </p:cNvPr>
          <p:cNvSpPr>
            <a:spLocks noGrp="1"/>
          </p:cNvSpPr>
          <p:nvPr>
            <p:ph type="sldNum" sz="quarter" idx="12"/>
          </p:nvPr>
        </p:nvSpPr>
        <p:spPr/>
        <p:txBody>
          <a:bodyPr/>
          <a:lstStyle/>
          <a:p>
            <a:fld id="{27C9418F-F2D1-411A-A268-D762EBB28049}" type="slidenum">
              <a:rPr lang="en-AU" smtClean="0"/>
              <a:t>‹#›</a:t>
            </a:fld>
            <a:endParaRPr lang="en-AU"/>
          </a:p>
        </p:txBody>
      </p:sp>
    </p:spTree>
    <p:extLst>
      <p:ext uri="{BB962C8B-B14F-4D97-AF65-F5344CB8AC3E}">
        <p14:creationId xmlns:p14="http://schemas.microsoft.com/office/powerpoint/2010/main" val="1156456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F8D2-49EC-BB78-5C4C-28DDD95D40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DFBC60C-A709-0CD3-231D-6C21C529784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3BCCED07-DAD5-0980-50AD-775D2C9DFBC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8DF3934-D169-4097-0510-4C251AB369D6}"/>
              </a:ext>
            </a:extLst>
          </p:cNvPr>
          <p:cNvSpPr>
            <a:spLocks noGrp="1"/>
          </p:cNvSpPr>
          <p:nvPr>
            <p:ph type="dt" sz="half" idx="10"/>
          </p:nvPr>
        </p:nvSpPr>
        <p:spPr/>
        <p:txBody>
          <a:bodyPr/>
          <a:lstStyle/>
          <a:p>
            <a:fld id="{E4970423-F350-4815-AE6A-F935D721F6F0}" type="datetimeFigureOut">
              <a:rPr lang="en-AU" smtClean="0"/>
              <a:t>16/06/2023</a:t>
            </a:fld>
            <a:endParaRPr lang="en-AU"/>
          </a:p>
        </p:txBody>
      </p:sp>
      <p:sp>
        <p:nvSpPr>
          <p:cNvPr id="6" name="Footer Placeholder 5">
            <a:extLst>
              <a:ext uri="{FF2B5EF4-FFF2-40B4-BE49-F238E27FC236}">
                <a16:creationId xmlns:a16="http://schemas.microsoft.com/office/drawing/2014/main" id="{B61E6ABC-46DC-44FB-6E29-F4F6971F761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D32944F-EC96-038C-BF1C-2ACDD704522C}"/>
              </a:ext>
            </a:extLst>
          </p:cNvPr>
          <p:cNvSpPr>
            <a:spLocks noGrp="1"/>
          </p:cNvSpPr>
          <p:nvPr>
            <p:ph type="sldNum" sz="quarter" idx="12"/>
          </p:nvPr>
        </p:nvSpPr>
        <p:spPr/>
        <p:txBody>
          <a:bodyPr/>
          <a:lstStyle/>
          <a:p>
            <a:fld id="{27C9418F-F2D1-411A-A268-D762EBB28049}" type="slidenum">
              <a:rPr lang="en-AU" smtClean="0"/>
              <a:t>‹#›</a:t>
            </a:fld>
            <a:endParaRPr lang="en-AU"/>
          </a:p>
        </p:txBody>
      </p:sp>
    </p:spTree>
    <p:extLst>
      <p:ext uri="{BB962C8B-B14F-4D97-AF65-F5344CB8AC3E}">
        <p14:creationId xmlns:p14="http://schemas.microsoft.com/office/powerpoint/2010/main" val="19785545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B034-520A-032F-938C-E68F77D8FB2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92B9E16-CFA1-F932-D485-73DC06B238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F20B65-6EFE-76FD-EB5D-35F83A942E51}"/>
              </a:ext>
            </a:extLst>
          </p:cNvPr>
          <p:cNvSpPr>
            <a:spLocks noGrp="1"/>
          </p:cNvSpPr>
          <p:nvPr>
            <p:ph type="dt" sz="half" idx="10"/>
          </p:nvPr>
        </p:nvSpPr>
        <p:spPr/>
        <p:txBody>
          <a:bodyPr/>
          <a:lstStyle/>
          <a:p>
            <a:fld id="{E4970423-F350-4815-AE6A-F935D721F6F0}" type="datetimeFigureOut">
              <a:rPr lang="en-AU" smtClean="0"/>
              <a:t>16/06/2023</a:t>
            </a:fld>
            <a:endParaRPr lang="en-AU"/>
          </a:p>
        </p:txBody>
      </p:sp>
      <p:sp>
        <p:nvSpPr>
          <p:cNvPr id="5" name="Footer Placeholder 4">
            <a:extLst>
              <a:ext uri="{FF2B5EF4-FFF2-40B4-BE49-F238E27FC236}">
                <a16:creationId xmlns:a16="http://schemas.microsoft.com/office/drawing/2014/main" id="{4B838895-9654-FBB8-00A8-E2CC7BBBDB7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951A4C2-F770-6430-F9CC-AA39D9FA357F}"/>
              </a:ext>
            </a:extLst>
          </p:cNvPr>
          <p:cNvSpPr>
            <a:spLocks noGrp="1"/>
          </p:cNvSpPr>
          <p:nvPr>
            <p:ph type="sldNum" sz="quarter" idx="12"/>
          </p:nvPr>
        </p:nvSpPr>
        <p:spPr/>
        <p:txBody>
          <a:bodyPr/>
          <a:lstStyle/>
          <a:p>
            <a:fld id="{27C9418F-F2D1-411A-A268-D762EBB28049}" type="slidenum">
              <a:rPr lang="en-AU" smtClean="0"/>
              <a:t>‹#›</a:t>
            </a:fld>
            <a:endParaRPr lang="en-AU"/>
          </a:p>
        </p:txBody>
      </p:sp>
    </p:spTree>
    <p:extLst>
      <p:ext uri="{BB962C8B-B14F-4D97-AF65-F5344CB8AC3E}">
        <p14:creationId xmlns:p14="http://schemas.microsoft.com/office/powerpoint/2010/main" val="1240093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323C0B-A6EE-C1A4-4CEF-1D5A34FF8C9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D81EFA2-94E2-E911-9BF9-1085078DB2A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4C09A05-B837-9744-1E50-55BE1DFAA530}"/>
              </a:ext>
            </a:extLst>
          </p:cNvPr>
          <p:cNvSpPr>
            <a:spLocks noGrp="1"/>
          </p:cNvSpPr>
          <p:nvPr>
            <p:ph type="dt" sz="half" idx="10"/>
          </p:nvPr>
        </p:nvSpPr>
        <p:spPr/>
        <p:txBody>
          <a:bodyPr/>
          <a:lstStyle/>
          <a:p>
            <a:fld id="{E4970423-F350-4815-AE6A-F935D721F6F0}" type="datetimeFigureOut">
              <a:rPr lang="en-AU" smtClean="0"/>
              <a:t>16/06/2023</a:t>
            </a:fld>
            <a:endParaRPr lang="en-AU"/>
          </a:p>
        </p:txBody>
      </p:sp>
      <p:sp>
        <p:nvSpPr>
          <p:cNvPr id="5" name="Footer Placeholder 4">
            <a:extLst>
              <a:ext uri="{FF2B5EF4-FFF2-40B4-BE49-F238E27FC236}">
                <a16:creationId xmlns:a16="http://schemas.microsoft.com/office/drawing/2014/main" id="{7254141B-FBBE-6284-C384-810D3693479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31EA1D4-B792-508F-E05B-C700B549C540}"/>
              </a:ext>
            </a:extLst>
          </p:cNvPr>
          <p:cNvSpPr>
            <a:spLocks noGrp="1"/>
          </p:cNvSpPr>
          <p:nvPr>
            <p:ph type="sldNum" sz="quarter" idx="12"/>
          </p:nvPr>
        </p:nvSpPr>
        <p:spPr/>
        <p:txBody>
          <a:bodyPr/>
          <a:lstStyle/>
          <a:p>
            <a:fld id="{27C9418F-F2D1-411A-A268-D762EBB28049}" type="slidenum">
              <a:rPr lang="en-AU" smtClean="0"/>
              <a:t>‹#›</a:t>
            </a:fld>
            <a:endParaRPr lang="en-AU"/>
          </a:p>
        </p:txBody>
      </p:sp>
    </p:spTree>
    <p:extLst>
      <p:ext uri="{BB962C8B-B14F-4D97-AF65-F5344CB8AC3E}">
        <p14:creationId xmlns:p14="http://schemas.microsoft.com/office/powerpoint/2010/main" val="1649549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4652965"/>
            <a:ext cx="9144000" cy="2205037"/>
          </a:xfrm>
          <a:prstGeom prst="rect">
            <a:avLst/>
          </a:prstGeom>
          <a:solidFill>
            <a:srgbClr val="94B0BE"/>
          </a:solidFill>
          <a:ln w="9525">
            <a:noFill/>
            <a:miter lim="800000"/>
            <a:headEnd/>
            <a:tailEnd/>
          </a:ln>
          <a:effectLst/>
        </p:spPr>
        <p:txBody>
          <a:bodyPr wrap="none" anchor="ctr"/>
          <a:lstStyle/>
          <a:p>
            <a:pPr fontAlgn="auto">
              <a:spcBef>
                <a:spcPts val="0"/>
              </a:spcBef>
              <a:spcAft>
                <a:spcPts val="0"/>
              </a:spcAft>
              <a:defRPr/>
            </a:pPr>
            <a:endParaRPr lang="en-US" sz="1350">
              <a:latin typeface="+mn-lt"/>
              <a:cs typeface="+mn-cs"/>
            </a:endParaRPr>
          </a:p>
        </p:txBody>
      </p:sp>
      <p:sp>
        <p:nvSpPr>
          <p:cNvPr id="5" name="Rectangle 8"/>
          <p:cNvSpPr>
            <a:spLocks noChangeArrowheads="1"/>
          </p:cNvSpPr>
          <p:nvPr/>
        </p:nvSpPr>
        <p:spPr bwMode="auto">
          <a:xfrm>
            <a:off x="0" y="2"/>
            <a:ext cx="9144000" cy="765175"/>
          </a:xfrm>
          <a:prstGeom prst="rect">
            <a:avLst/>
          </a:prstGeom>
          <a:solidFill>
            <a:srgbClr val="333333"/>
          </a:solidFill>
          <a:ln w="9525">
            <a:noFill/>
            <a:miter lim="800000"/>
            <a:headEnd/>
            <a:tailEnd/>
          </a:ln>
          <a:effectLst/>
        </p:spPr>
        <p:txBody>
          <a:bodyPr wrap="none" anchor="ctr"/>
          <a:lstStyle/>
          <a:p>
            <a:pPr algn="ctr" fontAlgn="auto">
              <a:spcBef>
                <a:spcPts val="0"/>
              </a:spcBef>
              <a:spcAft>
                <a:spcPts val="0"/>
              </a:spcAft>
              <a:defRPr/>
            </a:pPr>
            <a:endParaRPr lang="en-US" sz="1350">
              <a:latin typeface="+mn-lt"/>
              <a:cs typeface="+mn-cs"/>
            </a:endParaRPr>
          </a:p>
        </p:txBody>
      </p:sp>
      <p:pic>
        <p:nvPicPr>
          <p:cNvPr id="6" name="Picture 9" descr="ANU_LOGO_WHITE"/>
          <p:cNvPicPr>
            <a:picLocks noChangeAspect="1" noChangeArrowheads="1"/>
          </p:cNvPicPr>
          <p:nvPr/>
        </p:nvPicPr>
        <p:blipFill>
          <a:blip r:embed="rId2" cstate="print"/>
          <a:srcRect/>
          <a:stretch>
            <a:fillRect/>
          </a:stretch>
        </p:blipFill>
        <p:spPr bwMode="auto">
          <a:xfrm>
            <a:off x="468313" y="115888"/>
            <a:ext cx="1511300" cy="525462"/>
          </a:xfrm>
          <a:prstGeom prst="rect">
            <a:avLst/>
          </a:prstGeom>
          <a:noFill/>
          <a:ln w="9525">
            <a:noFill/>
            <a:miter lim="800000"/>
            <a:headEnd/>
            <a:tailEnd/>
          </a:ln>
        </p:spPr>
      </p:pic>
      <p:sp>
        <p:nvSpPr>
          <p:cNvPr id="8196" name="Rectangle 4"/>
          <p:cNvSpPr>
            <a:spLocks noGrp="1" noChangeArrowheads="1"/>
          </p:cNvSpPr>
          <p:nvPr>
            <p:ph type="subTitle" idx="1"/>
          </p:nvPr>
        </p:nvSpPr>
        <p:spPr>
          <a:xfrm>
            <a:off x="468314" y="4652963"/>
            <a:ext cx="8280400" cy="415498"/>
          </a:xfrm>
        </p:spPr>
        <p:txBody>
          <a:bodyPr wrap="square">
            <a:spAutoFit/>
          </a:bodyPr>
          <a:lstStyle>
            <a:lvl1pPr marL="0" indent="0">
              <a:buFontTx/>
              <a:buNone/>
              <a:defRPr sz="2100"/>
            </a:lvl1pPr>
          </a:lstStyle>
          <a:p>
            <a:r>
              <a:rPr lang="en-US"/>
              <a:t>Click to edit Master subtitle style</a:t>
            </a:r>
            <a:endParaRPr lang="en-AU"/>
          </a:p>
        </p:txBody>
      </p:sp>
      <p:sp>
        <p:nvSpPr>
          <p:cNvPr id="8195" name="Rectangle 3"/>
          <p:cNvSpPr>
            <a:spLocks noGrp="1" noChangeArrowheads="1"/>
          </p:cNvSpPr>
          <p:nvPr>
            <p:ph type="ctrTitle"/>
          </p:nvPr>
        </p:nvSpPr>
        <p:spPr>
          <a:xfrm>
            <a:off x="468314" y="1919288"/>
            <a:ext cx="8207375" cy="641350"/>
          </a:xfrm>
        </p:spPr>
        <p:txBody>
          <a:bodyPr wrap="square">
            <a:spAutoFit/>
          </a:bodyPr>
          <a:lstStyle>
            <a:lvl1pPr>
              <a:defRPr>
                <a:solidFill>
                  <a:schemeClr val="tx1"/>
                </a:solidFill>
              </a:defRPr>
            </a:lvl1pPr>
          </a:lstStyle>
          <a:p>
            <a:r>
              <a:rPr lang="en-US"/>
              <a:t>Click to edit Master title style</a:t>
            </a:r>
            <a:endParaRPr lang="en-AU"/>
          </a:p>
        </p:txBody>
      </p:sp>
      <p:sp>
        <p:nvSpPr>
          <p:cNvPr id="7" name="Rectangle 5"/>
          <p:cNvSpPr>
            <a:spLocks noGrp="1" noChangeArrowheads="1"/>
          </p:cNvSpPr>
          <p:nvPr>
            <p:ph type="dt" sz="half" idx="10"/>
          </p:nvPr>
        </p:nvSpPr>
        <p:spPr>
          <a:xfrm>
            <a:off x="457200" y="6245225"/>
            <a:ext cx="2133600" cy="476250"/>
          </a:xfrm>
        </p:spPr>
        <p:txBody>
          <a:bodyPr/>
          <a:lstStyle>
            <a:lvl1pPr algn="l">
              <a:defRPr smtClean="0"/>
            </a:lvl1pPr>
          </a:lstStyle>
          <a:p>
            <a:pPr>
              <a:defRPr/>
            </a:pPr>
            <a:fld id="{46B330B1-7A9B-4F28-B563-F9B8ADF746B0}" type="datetimeFigureOut">
              <a:rPr lang="en-US"/>
              <a:pPr>
                <a:defRPr/>
              </a:pPr>
              <a:t>6/16/2023</a:t>
            </a:fld>
            <a:endParaRPr lang="en-US"/>
          </a:p>
        </p:txBody>
      </p:sp>
      <p:sp>
        <p:nvSpPr>
          <p:cNvPr id="8" name="Rectangle 6"/>
          <p:cNvSpPr>
            <a:spLocks noGrp="1" noChangeArrowheads="1"/>
          </p:cNvSpPr>
          <p:nvPr>
            <p:ph type="ftr" sz="quarter" idx="11"/>
          </p:nvPr>
        </p:nvSpPr>
        <p:spPr>
          <a:xfrm>
            <a:off x="3124200" y="6245225"/>
            <a:ext cx="2895600" cy="476250"/>
          </a:xfrm>
        </p:spPr>
        <p:txBody>
          <a:bodyPr/>
          <a:lstStyle>
            <a:lvl1pPr algn="ctr">
              <a:defRPr/>
            </a:lvl1pPr>
          </a:lstStyle>
          <a:p>
            <a:pPr>
              <a:defRPr/>
            </a:pPr>
            <a:endParaRPr lang="en-US"/>
          </a:p>
        </p:txBody>
      </p:sp>
      <p:sp>
        <p:nvSpPr>
          <p:cNvPr id="9" name="Rectangle 7"/>
          <p:cNvSpPr>
            <a:spLocks noGrp="1" noChangeArrowheads="1"/>
          </p:cNvSpPr>
          <p:nvPr>
            <p:ph type="sldNum" sz="quarter" idx="12"/>
          </p:nvPr>
        </p:nvSpPr>
        <p:spPr>
          <a:xfrm>
            <a:off x="6553200" y="6245225"/>
            <a:ext cx="2133600" cy="476250"/>
          </a:xfrm>
        </p:spPr>
        <p:txBody>
          <a:bodyPr/>
          <a:lstStyle>
            <a:lvl1pPr>
              <a:defRPr smtClean="0"/>
            </a:lvl1pPr>
          </a:lstStyle>
          <a:p>
            <a:pPr>
              <a:defRPr/>
            </a:pPr>
            <a:fld id="{1CBBCF1C-6BCC-4035-8F2B-4FA66AF3A5A3}" type="slidenum">
              <a:rPr lang="en-US"/>
              <a:pPr>
                <a:defRPr/>
              </a:pPr>
              <a:t>‹#›</a:t>
            </a:fld>
            <a:endParaRPr lang="en-US"/>
          </a:p>
        </p:txBody>
      </p:sp>
    </p:spTree>
    <p:extLst>
      <p:ext uri="{BB962C8B-B14F-4D97-AF65-F5344CB8AC3E}">
        <p14:creationId xmlns:p14="http://schemas.microsoft.com/office/powerpoint/2010/main" val="2819056202"/>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1744C4-FC40-4C20-B296-3BF28D955883}" type="datetimeFigureOut">
              <a:rPr lang="en-US"/>
              <a:pPr>
                <a:defRPr/>
              </a:pPr>
              <a:t>6/16/2023</a:t>
            </a:fld>
            <a:endParaRPr lang="en-US"/>
          </a:p>
        </p:txBody>
      </p:sp>
      <p:sp>
        <p:nvSpPr>
          <p:cNvPr id="5" name="Rectangle 4"/>
          <p:cNvSpPr>
            <a:spLocks noGrp="1" noChangeArrowheads="1"/>
          </p:cNvSpPr>
          <p:nvPr>
            <p:ph type="dt" sz="half" idx="11"/>
          </p:nvPr>
        </p:nvSpPr>
        <p:spPr>
          <a:ln/>
        </p:spPr>
        <p:txBody>
          <a:bodyPr/>
          <a:lstStyle>
            <a:lvl1pPr>
              <a:defRPr/>
            </a:lvl1pPr>
          </a:lstStyle>
          <a:p>
            <a:pPr>
              <a:defRPr/>
            </a:pPr>
            <a:fld id="{639B4D3F-EED3-4664-A993-4FA9856D6A3F}" type="datetimeFigureOut">
              <a:rPr lang="en-US"/>
              <a:pPr>
                <a:defRPr/>
              </a:pPr>
              <a:t>6/16/2023</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
        <p:nvSpPr>
          <p:cNvPr id="7" name="Rectangle 6"/>
          <p:cNvSpPr>
            <a:spLocks noGrp="1" noChangeArrowheads="1"/>
          </p:cNvSpPr>
          <p:nvPr>
            <p:ph type="sldNum" sz="quarter" idx="13"/>
          </p:nvPr>
        </p:nvSpPr>
        <p:spPr>
          <a:ln/>
        </p:spPr>
        <p:txBody>
          <a:bodyPr/>
          <a:lstStyle>
            <a:lvl1pPr>
              <a:defRPr/>
            </a:lvl1pPr>
          </a:lstStyle>
          <a:p>
            <a:pPr>
              <a:defRPr/>
            </a:pPr>
            <a:fld id="{98DB429C-7E45-456B-A3E9-861AB5B6E4FA}" type="slidenum">
              <a:rPr lang="en-US"/>
              <a:pPr>
                <a:defRPr/>
              </a:pPr>
              <a:t>‹#›</a:t>
            </a:fld>
            <a:endParaRPr lang="en-US"/>
          </a:p>
        </p:txBody>
      </p:sp>
    </p:spTree>
    <p:extLst>
      <p:ext uri="{BB962C8B-B14F-4D97-AF65-F5344CB8AC3E}">
        <p14:creationId xmlns:p14="http://schemas.microsoft.com/office/powerpoint/2010/main" val="743494249"/>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C567707-AC6D-4B2B-AD32-E31530ADB173}" type="datetimeFigureOut">
              <a:rPr lang="en-US"/>
              <a:pPr>
                <a:defRPr/>
              </a:pPr>
              <a:t>6/16/2023</a:t>
            </a:fld>
            <a:endParaRPr lang="en-US"/>
          </a:p>
        </p:txBody>
      </p:sp>
      <p:sp>
        <p:nvSpPr>
          <p:cNvPr id="5" name="Rectangle 4"/>
          <p:cNvSpPr>
            <a:spLocks noGrp="1" noChangeArrowheads="1"/>
          </p:cNvSpPr>
          <p:nvPr>
            <p:ph type="dt" sz="half" idx="11"/>
          </p:nvPr>
        </p:nvSpPr>
        <p:spPr>
          <a:ln/>
        </p:spPr>
        <p:txBody>
          <a:bodyPr/>
          <a:lstStyle>
            <a:lvl1pPr>
              <a:defRPr/>
            </a:lvl1pPr>
          </a:lstStyle>
          <a:p>
            <a:pPr>
              <a:defRPr/>
            </a:pPr>
            <a:fld id="{9AA72D2E-688B-4BD9-A0C7-8977F790F40C}" type="datetimeFigureOut">
              <a:rPr lang="en-US"/>
              <a:pPr>
                <a:defRPr/>
              </a:pPr>
              <a:t>6/16/2023</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
        <p:nvSpPr>
          <p:cNvPr id="7" name="Rectangle 6"/>
          <p:cNvSpPr>
            <a:spLocks noGrp="1" noChangeArrowheads="1"/>
          </p:cNvSpPr>
          <p:nvPr>
            <p:ph type="sldNum" sz="quarter" idx="13"/>
          </p:nvPr>
        </p:nvSpPr>
        <p:spPr>
          <a:ln/>
        </p:spPr>
        <p:txBody>
          <a:bodyPr/>
          <a:lstStyle>
            <a:lvl1pPr>
              <a:defRPr/>
            </a:lvl1pPr>
          </a:lstStyle>
          <a:p>
            <a:pPr>
              <a:defRPr/>
            </a:pPr>
            <a:fld id="{61F3D3DB-8761-4419-9DE6-90C37171DEF9}" type="slidenum">
              <a:rPr lang="en-US"/>
              <a:pPr>
                <a:defRPr/>
              </a:pPr>
              <a:t>‹#›</a:t>
            </a:fld>
            <a:endParaRPr lang="en-US"/>
          </a:p>
        </p:txBody>
      </p:sp>
    </p:spTree>
    <p:extLst>
      <p:ext uri="{BB962C8B-B14F-4D97-AF65-F5344CB8AC3E}">
        <p14:creationId xmlns:p14="http://schemas.microsoft.com/office/powerpoint/2010/main" val="2482900853"/>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16113"/>
            <a:ext cx="4038600" cy="42100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16113"/>
            <a:ext cx="4038600" cy="42100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6F3138F-6F19-4DBD-8C7F-621ADAA6E9BE}" type="datetimeFigureOut">
              <a:rPr lang="en-US"/>
              <a:pPr>
                <a:defRPr/>
              </a:pPr>
              <a:t>6/16/2023</a:t>
            </a:fld>
            <a:endParaRPr lang="en-US"/>
          </a:p>
        </p:txBody>
      </p:sp>
      <p:sp>
        <p:nvSpPr>
          <p:cNvPr id="6" name="Rectangle 4"/>
          <p:cNvSpPr>
            <a:spLocks noGrp="1" noChangeArrowheads="1"/>
          </p:cNvSpPr>
          <p:nvPr>
            <p:ph type="dt" sz="half" idx="11"/>
          </p:nvPr>
        </p:nvSpPr>
        <p:spPr>
          <a:ln/>
        </p:spPr>
        <p:txBody>
          <a:bodyPr/>
          <a:lstStyle>
            <a:lvl1pPr>
              <a:defRPr/>
            </a:lvl1pPr>
          </a:lstStyle>
          <a:p>
            <a:pPr>
              <a:defRPr/>
            </a:pPr>
            <a:fld id="{C9FE7369-1115-4BBB-8EA1-87C4EFAAD0A6}" type="datetimeFigureOut">
              <a:rPr lang="en-US"/>
              <a:pPr>
                <a:defRPr/>
              </a:pPr>
              <a:t>6/16/2023</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
        <p:nvSpPr>
          <p:cNvPr id="8" name="Rectangle 6"/>
          <p:cNvSpPr>
            <a:spLocks noGrp="1" noChangeArrowheads="1"/>
          </p:cNvSpPr>
          <p:nvPr>
            <p:ph type="sldNum" sz="quarter" idx="13"/>
          </p:nvPr>
        </p:nvSpPr>
        <p:spPr>
          <a:ln/>
        </p:spPr>
        <p:txBody>
          <a:bodyPr/>
          <a:lstStyle>
            <a:lvl1pPr>
              <a:defRPr/>
            </a:lvl1pPr>
          </a:lstStyle>
          <a:p>
            <a:pPr>
              <a:defRPr/>
            </a:pPr>
            <a:fld id="{2E86A53E-77D7-4B55-9C5D-E1D3B78826C9}" type="slidenum">
              <a:rPr lang="en-US"/>
              <a:pPr>
                <a:defRPr/>
              </a:pPr>
              <a:t>‹#›</a:t>
            </a:fld>
            <a:endParaRPr lang="en-US"/>
          </a:p>
        </p:txBody>
      </p:sp>
    </p:spTree>
    <p:extLst>
      <p:ext uri="{BB962C8B-B14F-4D97-AF65-F5344CB8AC3E}">
        <p14:creationId xmlns:p14="http://schemas.microsoft.com/office/powerpoint/2010/main" val="4246827490"/>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8EF8A73-F70E-4798-9563-0B5C200E10B6}" type="datetimeFigureOut">
              <a:rPr lang="en-US"/>
              <a:pPr>
                <a:defRPr/>
              </a:pPr>
              <a:t>6/16/2023</a:t>
            </a:fld>
            <a:endParaRPr lang="en-US"/>
          </a:p>
        </p:txBody>
      </p:sp>
      <p:sp>
        <p:nvSpPr>
          <p:cNvPr id="8" name="Rectangle 4"/>
          <p:cNvSpPr>
            <a:spLocks noGrp="1" noChangeArrowheads="1"/>
          </p:cNvSpPr>
          <p:nvPr>
            <p:ph type="dt" sz="half" idx="11"/>
          </p:nvPr>
        </p:nvSpPr>
        <p:spPr>
          <a:ln/>
        </p:spPr>
        <p:txBody>
          <a:bodyPr/>
          <a:lstStyle>
            <a:lvl1pPr>
              <a:defRPr/>
            </a:lvl1pPr>
          </a:lstStyle>
          <a:p>
            <a:pPr>
              <a:defRPr/>
            </a:pPr>
            <a:fld id="{FCC62975-152E-4684-9299-B18D3D66A116}" type="datetimeFigureOut">
              <a:rPr lang="en-US"/>
              <a:pPr>
                <a:defRPr/>
              </a:pPr>
              <a:t>6/16/2023</a:t>
            </a:fld>
            <a:endParaRPr lang="en-US"/>
          </a:p>
        </p:txBody>
      </p:sp>
      <p:sp>
        <p:nvSpPr>
          <p:cNvPr id="9" name="Rectangle 5"/>
          <p:cNvSpPr>
            <a:spLocks noGrp="1" noChangeArrowheads="1"/>
          </p:cNvSpPr>
          <p:nvPr>
            <p:ph type="ftr" sz="quarter" idx="12"/>
          </p:nvPr>
        </p:nvSpPr>
        <p:spPr>
          <a:ln/>
        </p:spPr>
        <p:txBody>
          <a:bodyPr/>
          <a:lstStyle>
            <a:lvl1pPr>
              <a:defRPr/>
            </a:lvl1pPr>
          </a:lstStyle>
          <a:p>
            <a:pPr>
              <a:defRPr/>
            </a:pPr>
            <a:endParaRPr lang="en-US"/>
          </a:p>
        </p:txBody>
      </p:sp>
      <p:sp>
        <p:nvSpPr>
          <p:cNvPr id="10" name="Rectangle 6"/>
          <p:cNvSpPr>
            <a:spLocks noGrp="1" noChangeArrowheads="1"/>
          </p:cNvSpPr>
          <p:nvPr>
            <p:ph type="sldNum" sz="quarter" idx="13"/>
          </p:nvPr>
        </p:nvSpPr>
        <p:spPr>
          <a:ln/>
        </p:spPr>
        <p:txBody>
          <a:bodyPr/>
          <a:lstStyle>
            <a:lvl1pPr>
              <a:defRPr/>
            </a:lvl1pPr>
          </a:lstStyle>
          <a:p>
            <a:pPr>
              <a:defRPr/>
            </a:pPr>
            <a:fld id="{A64A0BF6-792C-4375-8445-DE002160F537}" type="slidenum">
              <a:rPr lang="en-US"/>
              <a:pPr>
                <a:defRPr/>
              </a:pPr>
              <a:t>‹#›</a:t>
            </a:fld>
            <a:endParaRPr lang="en-US"/>
          </a:p>
        </p:txBody>
      </p:sp>
    </p:spTree>
    <p:extLst>
      <p:ext uri="{BB962C8B-B14F-4D97-AF65-F5344CB8AC3E}">
        <p14:creationId xmlns:p14="http://schemas.microsoft.com/office/powerpoint/2010/main" val="216616071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23B796E2-270B-4731-B2C6-D1C12B2935BC}" type="datetimeFigureOut">
              <a:rPr lang="en-AU" smtClean="0"/>
              <a:t>16/06/2023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3DA0A84-F23E-4AB1-9BFE-DBF6CEDEB8A8}" type="slidenum">
              <a:rPr lang="en-AU" smtClean="0"/>
              <a:t>‹#›</a:t>
            </a:fld>
            <a:endParaRPr lang="en-AU"/>
          </a:p>
        </p:txBody>
      </p:sp>
    </p:spTree>
    <p:extLst>
      <p:ext uri="{BB962C8B-B14F-4D97-AF65-F5344CB8AC3E}">
        <p14:creationId xmlns:p14="http://schemas.microsoft.com/office/powerpoint/2010/main" val="9982796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78FB894-7D54-44A9-AB0F-E858B02AD762}" type="datetimeFigureOut">
              <a:rPr lang="en-US"/>
              <a:pPr>
                <a:defRPr/>
              </a:pPr>
              <a:t>6/16/2023</a:t>
            </a:fld>
            <a:endParaRPr lang="en-US"/>
          </a:p>
        </p:txBody>
      </p:sp>
      <p:sp>
        <p:nvSpPr>
          <p:cNvPr id="4" name="Rectangle 4"/>
          <p:cNvSpPr>
            <a:spLocks noGrp="1" noChangeArrowheads="1"/>
          </p:cNvSpPr>
          <p:nvPr>
            <p:ph type="dt" sz="half" idx="11"/>
          </p:nvPr>
        </p:nvSpPr>
        <p:spPr>
          <a:ln/>
        </p:spPr>
        <p:txBody>
          <a:bodyPr/>
          <a:lstStyle>
            <a:lvl1pPr>
              <a:defRPr/>
            </a:lvl1pPr>
          </a:lstStyle>
          <a:p>
            <a:pPr>
              <a:defRPr/>
            </a:pPr>
            <a:fld id="{F20AF57D-E12B-4BF3-BAE3-7F71138BE5CD}" type="datetimeFigureOut">
              <a:rPr lang="en-US"/>
              <a:pPr>
                <a:defRPr/>
              </a:pPr>
              <a:t>6/16/2023</a:t>
            </a:fld>
            <a:endParaRPr lang="en-US"/>
          </a:p>
        </p:txBody>
      </p:sp>
      <p:sp>
        <p:nvSpPr>
          <p:cNvPr id="5" name="Rectangle 5"/>
          <p:cNvSpPr>
            <a:spLocks noGrp="1" noChangeArrowheads="1"/>
          </p:cNvSpPr>
          <p:nvPr>
            <p:ph type="ftr" sz="quarter" idx="12"/>
          </p:nvPr>
        </p:nvSpPr>
        <p:spPr>
          <a:ln/>
        </p:spPr>
        <p:txBody>
          <a:bodyPr/>
          <a:lstStyle>
            <a:lvl1pPr>
              <a:defRPr/>
            </a:lvl1pPr>
          </a:lstStyle>
          <a:p>
            <a:pPr>
              <a:defRPr/>
            </a:pPr>
            <a:endParaRPr lang="en-US"/>
          </a:p>
        </p:txBody>
      </p:sp>
      <p:sp>
        <p:nvSpPr>
          <p:cNvPr id="6" name="Rectangle 6"/>
          <p:cNvSpPr>
            <a:spLocks noGrp="1" noChangeArrowheads="1"/>
          </p:cNvSpPr>
          <p:nvPr>
            <p:ph type="sldNum" sz="quarter" idx="13"/>
          </p:nvPr>
        </p:nvSpPr>
        <p:spPr>
          <a:ln/>
        </p:spPr>
        <p:txBody>
          <a:bodyPr/>
          <a:lstStyle>
            <a:lvl1pPr>
              <a:defRPr/>
            </a:lvl1pPr>
          </a:lstStyle>
          <a:p>
            <a:pPr>
              <a:defRPr/>
            </a:pPr>
            <a:fld id="{2F55E8AC-542E-4335-9EE4-5103A79E622F}" type="slidenum">
              <a:rPr lang="en-US"/>
              <a:pPr>
                <a:defRPr/>
              </a:pPr>
              <a:t>‹#›</a:t>
            </a:fld>
            <a:endParaRPr lang="en-US"/>
          </a:p>
        </p:txBody>
      </p:sp>
    </p:spTree>
    <p:extLst>
      <p:ext uri="{BB962C8B-B14F-4D97-AF65-F5344CB8AC3E}">
        <p14:creationId xmlns:p14="http://schemas.microsoft.com/office/powerpoint/2010/main" val="2611421685"/>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C053093-39B3-4918-A6B1-C2C050C09292}" type="datetimeFigureOut">
              <a:rPr lang="en-US"/>
              <a:pPr>
                <a:defRPr/>
              </a:pPr>
              <a:t>6/16/2023</a:t>
            </a:fld>
            <a:endParaRPr lang="en-US"/>
          </a:p>
        </p:txBody>
      </p:sp>
      <p:sp>
        <p:nvSpPr>
          <p:cNvPr id="3" name="Rectangle 4"/>
          <p:cNvSpPr>
            <a:spLocks noGrp="1" noChangeArrowheads="1"/>
          </p:cNvSpPr>
          <p:nvPr>
            <p:ph type="dt" sz="half" idx="11"/>
          </p:nvPr>
        </p:nvSpPr>
        <p:spPr>
          <a:ln/>
        </p:spPr>
        <p:txBody>
          <a:bodyPr/>
          <a:lstStyle>
            <a:lvl1pPr>
              <a:defRPr/>
            </a:lvl1pPr>
          </a:lstStyle>
          <a:p>
            <a:pPr>
              <a:defRPr/>
            </a:pPr>
            <a:fld id="{CD69069D-7B57-43D7-A702-92F6A6ADB517}" type="datetimeFigureOut">
              <a:rPr lang="en-US"/>
              <a:pPr>
                <a:defRPr/>
              </a:pPr>
              <a:t>6/16/2023</a:t>
            </a:fld>
            <a:endParaRPr lang="en-US"/>
          </a:p>
        </p:txBody>
      </p:sp>
      <p:sp>
        <p:nvSpPr>
          <p:cNvPr id="4" name="Rectangle 5"/>
          <p:cNvSpPr>
            <a:spLocks noGrp="1" noChangeArrowheads="1"/>
          </p:cNvSpPr>
          <p:nvPr>
            <p:ph type="ftr" sz="quarter" idx="12"/>
          </p:nvPr>
        </p:nvSpPr>
        <p:spPr>
          <a:ln/>
        </p:spPr>
        <p:txBody>
          <a:bodyPr/>
          <a:lstStyle>
            <a:lvl1pPr>
              <a:defRPr/>
            </a:lvl1pPr>
          </a:lstStyle>
          <a:p>
            <a:pPr>
              <a:defRPr/>
            </a:pPr>
            <a:endParaRPr lang="en-US"/>
          </a:p>
        </p:txBody>
      </p:sp>
      <p:sp>
        <p:nvSpPr>
          <p:cNvPr id="5" name="Rectangle 6"/>
          <p:cNvSpPr>
            <a:spLocks noGrp="1" noChangeArrowheads="1"/>
          </p:cNvSpPr>
          <p:nvPr>
            <p:ph type="sldNum" sz="quarter" idx="13"/>
          </p:nvPr>
        </p:nvSpPr>
        <p:spPr>
          <a:ln/>
        </p:spPr>
        <p:txBody>
          <a:bodyPr/>
          <a:lstStyle>
            <a:lvl1pPr>
              <a:defRPr/>
            </a:lvl1pPr>
          </a:lstStyle>
          <a:p>
            <a:pPr>
              <a:defRPr/>
            </a:pPr>
            <a:fld id="{94191D26-5704-4327-BCFC-EC1808F14261}" type="slidenum">
              <a:rPr lang="en-US"/>
              <a:pPr>
                <a:defRPr/>
              </a:pPr>
              <a:t>‹#›</a:t>
            </a:fld>
            <a:endParaRPr lang="en-US"/>
          </a:p>
        </p:txBody>
      </p:sp>
    </p:spTree>
    <p:extLst>
      <p:ext uri="{BB962C8B-B14F-4D97-AF65-F5344CB8AC3E}">
        <p14:creationId xmlns:p14="http://schemas.microsoft.com/office/powerpoint/2010/main" val="307963463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5EEC5C7-E557-44C7-A1FF-AE1B1CCFA607}" type="datetimeFigureOut">
              <a:rPr lang="en-US"/>
              <a:pPr>
                <a:defRPr/>
              </a:pPr>
              <a:t>6/16/2023</a:t>
            </a:fld>
            <a:endParaRPr lang="en-US"/>
          </a:p>
        </p:txBody>
      </p:sp>
      <p:sp>
        <p:nvSpPr>
          <p:cNvPr id="6" name="Rectangle 4"/>
          <p:cNvSpPr>
            <a:spLocks noGrp="1" noChangeArrowheads="1"/>
          </p:cNvSpPr>
          <p:nvPr>
            <p:ph type="dt" sz="half" idx="11"/>
          </p:nvPr>
        </p:nvSpPr>
        <p:spPr>
          <a:ln/>
        </p:spPr>
        <p:txBody>
          <a:bodyPr/>
          <a:lstStyle>
            <a:lvl1pPr>
              <a:defRPr/>
            </a:lvl1pPr>
          </a:lstStyle>
          <a:p>
            <a:pPr>
              <a:defRPr/>
            </a:pPr>
            <a:fld id="{BDF26744-5039-4908-BEFE-4F30A073FD95}" type="datetimeFigureOut">
              <a:rPr lang="en-US"/>
              <a:pPr>
                <a:defRPr/>
              </a:pPr>
              <a:t>6/16/2023</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
        <p:nvSpPr>
          <p:cNvPr id="8" name="Rectangle 6"/>
          <p:cNvSpPr>
            <a:spLocks noGrp="1" noChangeArrowheads="1"/>
          </p:cNvSpPr>
          <p:nvPr>
            <p:ph type="sldNum" sz="quarter" idx="13"/>
          </p:nvPr>
        </p:nvSpPr>
        <p:spPr>
          <a:ln/>
        </p:spPr>
        <p:txBody>
          <a:bodyPr/>
          <a:lstStyle>
            <a:lvl1pPr>
              <a:defRPr/>
            </a:lvl1pPr>
          </a:lstStyle>
          <a:p>
            <a:pPr>
              <a:defRPr/>
            </a:pPr>
            <a:fld id="{7E663458-6556-4CE2-A128-929A9DF18E37}" type="slidenum">
              <a:rPr lang="en-US"/>
              <a:pPr>
                <a:defRPr/>
              </a:pPr>
              <a:t>‹#›</a:t>
            </a:fld>
            <a:endParaRPr lang="en-US"/>
          </a:p>
        </p:txBody>
      </p:sp>
    </p:spTree>
    <p:extLst>
      <p:ext uri="{BB962C8B-B14F-4D97-AF65-F5344CB8AC3E}">
        <p14:creationId xmlns:p14="http://schemas.microsoft.com/office/powerpoint/2010/main" val="1660015804"/>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A3CBE94-F148-4D33-AF1A-EFA211496B5D}" type="datetimeFigureOut">
              <a:rPr lang="en-US"/>
              <a:pPr>
                <a:defRPr/>
              </a:pPr>
              <a:t>6/16/2023</a:t>
            </a:fld>
            <a:endParaRPr lang="en-US"/>
          </a:p>
        </p:txBody>
      </p:sp>
      <p:sp>
        <p:nvSpPr>
          <p:cNvPr id="6" name="Rectangle 4"/>
          <p:cNvSpPr>
            <a:spLocks noGrp="1" noChangeArrowheads="1"/>
          </p:cNvSpPr>
          <p:nvPr>
            <p:ph type="dt" sz="half" idx="11"/>
          </p:nvPr>
        </p:nvSpPr>
        <p:spPr>
          <a:ln/>
        </p:spPr>
        <p:txBody>
          <a:bodyPr/>
          <a:lstStyle>
            <a:lvl1pPr>
              <a:defRPr/>
            </a:lvl1pPr>
          </a:lstStyle>
          <a:p>
            <a:pPr>
              <a:defRPr/>
            </a:pPr>
            <a:fld id="{4949A3C8-B67F-4E05-967A-68C8AE8D510C}" type="datetimeFigureOut">
              <a:rPr lang="en-US"/>
              <a:pPr>
                <a:defRPr/>
              </a:pPr>
              <a:t>6/16/2023</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
        <p:nvSpPr>
          <p:cNvPr id="8" name="Rectangle 6"/>
          <p:cNvSpPr>
            <a:spLocks noGrp="1" noChangeArrowheads="1"/>
          </p:cNvSpPr>
          <p:nvPr>
            <p:ph type="sldNum" sz="quarter" idx="13"/>
          </p:nvPr>
        </p:nvSpPr>
        <p:spPr>
          <a:ln/>
        </p:spPr>
        <p:txBody>
          <a:bodyPr/>
          <a:lstStyle>
            <a:lvl1pPr>
              <a:defRPr/>
            </a:lvl1pPr>
          </a:lstStyle>
          <a:p>
            <a:pPr>
              <a:defRPr/>
            </a:pPr>
            <a:fld id="{DE851A5A-5006-48BF-9A38-DEB22A4C8448}" type="slidenum">
              <a:rPr lang="en-US"/>
              <a:pPr>
                <a:defRPr/>
              </a:pPr>
              <a:t>‹#›</a:t>
            </a:fld>
            <a:endParaRPr lang="en-US"/>
          </a:p>
        </p:txBody>
      </p:sp>
    </p:spTree>
    <p:extLst>
      <p:ext uri="{BB962C8B-B14F-4D97-AF65-F5344CB8AC3E}">
        <p14:creationId xmlns:p14="http://schemas.microsoft.com/office/powerpoint/2010/main" val="1705754369"/>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AC0CE2B-99E5-455B-99F3-3521B3B57EC8}" type="datetimeFigureOut">
              <a:rPr lang="en-US"/>
              <a:pPr>
                <a:defRPr/>
              </a:pPr>
              <a:t>6/16/2023</a:t>
            </a:fld>
            <a:endParaRPr lang="en-US"/>
          </a:p>
        </p:txBody>
      </p:sp>
      <p:sp>
        <p:nvSpPr>
          <p:cNvPr id="5" name="Rectangle 4"/>
          <p:cNvSpPr>
            <a:spLocks noGrp="1" noChangeArrowheads="1"/>
          </p:cNvSpPr>
          <p:nvPr>
            <p:ph type="dt" sz="half" idx="11"/>
          </p:nvPr>
        </p:nvSpPr>
        <p:spPr>
          <a:ln/>
        </p:spPr>
        <p:txBody>
          <a:bodyPr/>
          <a:lstStyle>
            <a:lvl1pPr>
              <a:defRPr/>
            </a:lvl1pPr>
          </a:lstStyle>
          <a:p>
            <a:pPr>
              <a:defRPr/>
            </a:pPr>
            <a:fld id="{33F93193-00AF-4D05-8257-B4E45A317810}" type="datetimeFigureOut">
              <a:rPr lang="en-US"/>
              <a:pPr>
                <a:defRPr/>
              </a:pPr>
              <a:t>6/16/2023</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
        <p:nvSpPr>
          <p:cNvPr id="7" name="Rectangle 6"/>
          <p:cNvSpPr>
            <a:spLocks noGrp="1" noChangeArrowheads="1"/>
          </p:cNvSpPr>
          <p:nvPr>
            <p:ph type="sldNum" sz="quarter" idx="13"/>
          </p:nvPr>
        </p:nvSpPr>
        <p:spPr>
          <a:ln/>
        </p:spPr>
        <p:txBody>
          <a:bodyPr/>
          <a:lstStyle>
            <a:lvl1pPr>
              <a:defRPr/>
            </a:lvl1pPr>
          </a:lstStyle>
          <a:p>
            <a:pPr>
              <a:defRPr/>
            </a:pPr>
            <a:fld id="{E7EBD2A7-69E1-4A7E-B9B5-BDCC50FF66B4}" type="slidenum">
              <a:rPr lang="en-US"/>
              <a:pPr>
                <a:defRPr/>
              </a:pPr>
              <a:t>‹#›</a:t>
            </a:fld>
            <a:endParaRPr lang="en-US"/>
          </a:p>
        </p:txBody>
      </p:sp>
    </p:spTree>
    <p:extLst>
      <p:ext uri="{BB962C8B-B14F-4D97-AF65-F5344CB8AC3E}">
        <p14:creationId xmlns:p14="http://schemas.microsoft.com/office/powerpoint/2010/main" val="3722351420"/>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765175"/>
            <a:ext cx="2058988" cy="5360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765175"/>
            <a:ext cx="6029325" cy="5360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A2D1495-9090-4A91-B5E7-9FA997633998}" type="datetimeFigureOut">
              <a:rPr lang="en-US"/>
              <a:pPr>
                <a:defRPr/>
              </a:pPr>
              <a:t>6/16/2023</a:t>
            </a:fld>
            <a:endParaRPr lang="en-US"/>
          </a:p>
        </p:txBody>
      </p:sp>
      <p:sp>
        <p:nvSpPr>
          <p:cNvPr id="5" name="Rectangle 4"/>
          <p:cNvSpPr>
            <a:spLocks noGrp="1" noChangeArrowheads="1"/>
          </p:cNvSpPr>
          <p:nvPr>
            <p:ph type="dt" sz="half" idx="11"/>
          </p:nvPr>
        </p:nvSpPr>
        <p:spPr>
          <a:ln/>
        </p:spPr>
        <p:txBody>
          <a:bodyPr/>
          <a:lstStyle>
            <a:lvl1pPr>
              <a:defRPr/>
            </a:lvl1pPr>
          </a:lstStyle>
          <a:p>
            <a:pPr>
              <a:defRPr/>
            </a:pPr>
            <a:fld id="{78FB2A6C-BBB8-479A-83A8-9E194CA2506B}" type="datetimeFigureOut">
              <a:rPr lang="en-US"/>
              <a:pPr>
                <a:defRPr/>
              </a:pPr>
              <a:t>6/16/2023</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
        <p:nvSpPr>
          <p:cNvPr id="7" name="Rectangle 6"/>
          <p:cNvSpPr>
            <a:spLocks noGrp="1" noChangeArrowheads="1"/>
          </p:cNvSpPr>
          <p:nvPr>
            <p:ph type="sldNum" sz="quarter" idx="13"/>
          </p:nvPr>
        </p:nvSpPr>
        <p:spPr>
          <a:ln/>
        </p:spPr>
        <p:txBody>
          <a:bodyPr/>
          <a:lstStyle>
            <a:lvl1pPr>
              <a:defRPr/>
            </a:lvl1pPr>
          </a:lstStyle>
          <a:p>
            <a:pPr>
              <a:defRPr/>
            </a:pPr>
            <a:fld id="{04D2C45C-1C16-4B09-8148-B32C3AA5B675}" type="slidenum">
              <a:rPr lang="en-US"/>
              <a:pPr>
                <a:defRPr/>
              </a:pPr>
              <a:t>‹#›</a:t>
            </a:fld>
            <a:endParaRPr lang="en-US"/>
          </a:p>
        </p:txBody>
      </p:sp>
    </p:spTree>
    <p:extLst>
      <p:ext uri="{BB962C8B-B14F-4D97-AF65-F5344CB8AC3E}">
        <p14:creationId xmlns:p14="http://schemas.microsoft.com/office/powerpoint/2010/main" val="149213551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6/16/2023</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703578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D5D7-9AEB-44F2-8A04-0694BE152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CE933F-693D-4770-8DC4-A5A086AC8A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7849A-1CE6-4F5C-95D7-EA8DA5EE5551}"/>
              </a:ext>
            </a:extLst>
          </p:cNvPr>
          <p:cNvSpPr>
            <a:spLocks noGrp="1"/>
          </p:cNvSpPr>
          <p:nvPr>
            <p:ph type="dt" sz="half" idx="10"/>
          </p:nvPr>
        </p:nvSpPr>
        <p:spPr/>
        <p:txBody>
          <a:bodyPr/>
          <a:lstStyle/>
          <a:p>
            <a:fld id="{EED1C14C-A143-42F5-B247-D0E800131009}" type="datetimeFigureOut">
              <a:rPr lang="en-US" smtClean="0"/>
              <a:t>6/16/2023</a:t>
            </a:fld>
            <a:endParaRPr lang="en-US"/>
          </a:p>
        </p:txBody>
      </p:sp>
      <p:sp>
        <p:nvSpPr>
          <p:cNvPr id="5" name="Footer Placeholder 4">
            <a:extLst>
              <a:ext uri="{FF2B5EF4-FFF2-40B4-BE49-F238E27FC236}">
                <a16:creationId xmlns:a16="http://schemas.microsoft.com/office/drawing/2014/main" id="{39FE1FD0-B95E-4CF6-9A27-0F91F96DA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123BE-5891-49D6-A758-867A98F38D77}"/>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648365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5FC7-1BEA-438E-A0A7-88FF5511227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BD5F5C0-417B-4A28-8AE9-A79AC74A625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BC6257-C490-4059-9E97-16E46673C65A}"/>
              </a:ext>
            </a:extLst>
          </p:cNvPr>
          <p:cNvSpPr>
            <a:spLocks noGrp="1"/>
          </p:cNvSpPr>
          <p:nvPr>
            <p:ph type="dt" sz="half" idx="10"/>
          </p:nvPr>
        </p:nvSpPr>
        <p:spPr/>
        <p:txBody>
          <a:bodyPr/>
          <a:lstStyle/>
          <a:p>
            <a:fld id="{EED1C14C-A143-42F5-B247-D0E800131009}" type="datetimeFigureOut">
              <a:rPr lang="en-US" smtClean="0"/>
              <a:t>6/16/2023</a:t>
            </a:fld>
            <a:endParaRPr lang="en-US"/>
          </a:p>
        </p:txBody>
      </p:sp>
      <p:sp>
        <p:nvSpPr>
          <p:cNvPr id="5" name="Footer Placeholder 4">
            <a:extLst>
              <a:ext uri="{FF2B5EF4-FFF2-40B4-BE49-F238E27FC236}">
                <a16:creationId xmlns:a16="http://schemas.microsoft.com/office/drawing/2014/main" id="{7A4051CD-74EC-43C1-9F21-D33BD297F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95141-29DC-41BA-BE25-E899055F3178}"/>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401528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FC21-AE04-4050-80E6-D9DCA4B50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85F7E-EF45-48F7-9E54-C6806D0E963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24501F-6ED5-4112-B037-D3E9F8CF2C8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61E48C-176E-4E60-8CB3-5425169963CD}"/>
              </a:ext>
            </a:extLst>
          </p:cNvPr>
          <p:cNvSpPr>
            <a:spLocks noGrp="1"/>
          </p:cNvSpPr>
          <p:nvPr>
            <p:ph type="dt" sz="half" idx="10"/>
          </p:nvPr>
        </p:nvSpPr>
        <p:spPr/>
        <p:txBody>
          <a:bodyPr/>
          <a:lstStyle/>
          <a:p>
            <a:fld id="{EED1C14C-A143-42F5-B247-D0E800131009}" type="datetimeFigureOut">
              <a:rPr lang="en-US" smtClean="0"/>
              <a:t>6/16/2023</a:t>
            </a:fld>
            <a:endParaRPr lang="en-US"/>
          </a:p>
        </p:txBody>
      </p:sp>
      <p:sp>
        <p:nvSpPr>
          <p:cNvPr id="6" name="Footer Placeholder 5">
            <a:extLst>
              <a:ext uri="{FF2B5EF4-FFF2-40B4-BE49-F238E27FC236}">
                <a16:creationId xmlns:a16="http://schemas.microsoft.com/office/drawing/2014/main" id="{5852202B-C929-4B39-AF47-D17C38F86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EEBF3-930A-4A23-810D-C1880E7A6D29}"/>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733504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23B796E2-270B-4731-B2C6-D1C12B2935BC}" type="datetimeFigureOut">
              <a:rPr lang="en-AU" smtClean="0"/>
              <a:t>16/06/2023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3DA0A84-F23E-4AB1-9BFE-DBF6CEDEB8A8}" type="slidenum">
              <a:rPr lang="en-AU" smtClean="0"/>
              <a:t>‹#›</a:t>
            </a:fld>
            <a:endParaRPr lang="en-AU"/>
          </a:p>
        </p:txBody>
      </p:sp>
    </p:spTree>
    <p:extLst>
      <p:ext uri="{BB962C8B-B14F-4D97-AF65-F5344CB8AC3E}">
        <p14:creationId xmlns:p14="http://schemas.microsoft.com/office/powerpoint/2010/main" val="3275411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8E08-A828-430D-B8A6-7302E570AD2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FF5402-465C-4E68-BF7E-BFE1177B55A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69B917D-5EC9-44FC-B8A7-9ADF4ADC4FA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DCF5D4-E55C-42FF-A7E5-2466DE35B8C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7579A7F-77F4-4169-8D51-21234419984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35923-3BB5-4F33-8E76-56665E95B55A}"/>
              </a:ext>
            </a:extLst>
          </p:cNvPr>
          <p:cNvSpPr>
            <a:spLocks noGrp="1"/>
          </p:cNvSpPr>
          <p:nvPr>
            <p:ph type="dt" sz="half" idx="10"/>
          </p:nvPr>
        </p:nvSpPr>
        <p:spPr/>
        <p:txBody>
          <a:bodyPr/>
          <a:lstStyle/>
          <a:p>
            <a:fld id="{EED1C14C-A143-42F5-B247-D0E800131009}" type="datetimeFigureOut">
              <a:rPr lang="en-US" smtClean="0"/>
              <a:t>6/16/2023</a:t>
            </a:fld>
            <a:endParaRPr lang="en-US"/>
          </a:p>
        </p:txBody>
      </p:sp>
      <p:sp>
        <p:nvSpPr>
          <p:cNvPr id="8" name="Footer Placeholder 7">
            <a:extLst>
              <a:ext uri="{FF2B5EF4-FFF2-40B4-BE49-F238E27FC236}">
                <a16:creationId xmlns:a16="http://schemas.microsoft.com/office/drawing/2014/main" id="{FA43FC79-7089-4373-88DC-12501E7820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E0BEB1-B009-47B7-B159-DE05E615E710}"/>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5999216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FFCC-78CC-4E9D-A277-8230F27334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CEFE7-D923-48C1-B2FE-8110829C69E3}"/>
              </a:ext>
            </a:extLst>
          </p:cNvPr>
          <p:cNvSpPr>
            <a:spLocks noGrp="1"/>
          </p:cNvSpPr>
          <p:nvPr>
            <p:ph type="dt" sz="half" idx="10"/>
          </p:nvPr>
        </p:nvSpPr>
        <p:spPr/>
        <p:txBody>
          <a:bodyPr/>
          <a:lstStyle/>
          <a:p>
            <a:fld id="{EED1C14C-A143-42F5-B247-D0E800131009}" type="datetimeFigureOut">
              <a:rPr lang="en-US" smtClean="0"/>
              <a:t>6/16/2023</a:t>
            </a:fld>
            <a:endParaRPr lang="en-US"/>
          </a:p>
        </p:txBody>
      </p:sp>
      <p:sp>
        <p:nvSpPr>
          <p:cNvPr id="4" name="Footer Placeholder 3">
            <a:extLst>
              <a:ext uri="{FF2B5EF4-FFF2-40B4-BE49-F238E27FC236}">
                <a16:creationId xmlns:a16="http://schemas.microsoft.com/office/drawing/2014/main" id="{A68F91C9-7841-4F7B-8F24-B5FF45B5B3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896739-CF17-4867-A5ED-317AD19F5A3B}"/>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491642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8942B-5ECF-4556-91C2-496E4C52EF8A}"/>
              </a:ext>
            </a:extLst>
          </p:cNvPr>
          <p:cNvSpPr>
            <a:spLocks noGrp="1"/>
          </p:cNvSpPr>
          <p:nvPr>
            <p:ph type="dt" sz="half" idx="10"/>
          </p:nvPr>
        </p:nvSpPr>
        <p:spPr/>
        <p:txBody>
          <a:bodyPr/>
          <a:lstStyle/>
          <a:p>
            <a:fld id="{EED1C14C-A143-42F5-B247-D0E800131009}" type="datetimeFigureOut">
              <a:rPr lang="en-US" smtClean="0"/>
              <a:t>6/16/2023</a:t>
            </a:fld>
            <a:endParaRPr lang="en-US"/>
          </a:p>
        </p:txBody>
      </p:sp>
      <p:sp>
        <p:nvSpPr>
          <p:cNvPr id="3" name="Footer Placeholder 2">
            <a:extLst>
              <a:ext uri="{FF2B5EF4-FFF2-40B4-BE49-F238E27FC236}">
                <a16:creationId xmlns:a16="http://schemas.microsoft.com/office/drawing/2014/main" id="{3E1589EF-E9AD-45F7-BFBE-6F8AD3570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18E0FA-5424-403C-8462-1B7C301C65D8}"/>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462931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7A56-C315-441C-9002-DFD599AED26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9F57D9A-8037-4B31-951B-4675ADA6939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3141B-5121-4179-B3F6-52956912224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A60C32E-3427-4696-A55A-56886EA24AEB}"/>
              </a:ext>
            </a:extLst>
          </p:cNvPr>
          <p:cNvSpPr>
            <a:spLocks noGrp="1"/>
          </p:cNvSpPr>
          <p:nvPr>
            <p:ph type="dt" sz="half" idx="10"/>
          </p:nvPr>
        </p:nvSpPr>
        <p:spPr/>
        <p:txBody>
          <a:bodyPr/>
          <a:lstStyle/>
          <a:p>
            <a:fld id="{EED1C14C-A143-42F5-B247-D0E800131009}" type="datetimeFigureOut">
              <a:rPr lang="en-US" smtClean="0"/>
              <a:t>6/16/2023</a:t>
            </a:fld>
            <a:endParaRPr lang="en-US"/>
          </a:p>
        </p:txBody>
      </p:sp>
      <p:sp>
        <p:nvSpPr>
          <p:cNvPr id="6" name="Footer Placeholder 5">
            <a:extLst>
              <a:ext uri="{FF2B5EF4-FFF2-40B4-BE49-F238E27FC236}">
                <a16:creationId xmlns:a16="http://schemas.microsoft.com/office/drawing/2014/main" id="{7DDFE526-7D20-4EC0-9624-E77981295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A82D7-E462-4060-85D6-85CF5554015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6976971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919B-BF68-4590-8CA9-A51BAC0F750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04BC1AA-5C68-47DC-BBF0-1E309865E5A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F81A636-7F9C-43EC-B2F2-6FB3323CB79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D19410E-A050-4AA2-BC89-EF52EB1C34F6}"/>
              </a:ext>
            </a:extLst>
          </p:cNvPr>
          <p:cNvSpPr>
            <a:spLocks noGrp="1"/>
          </p:cNvSpPr>
          <p:nvPr>
            <p:ph type="dt" sz="half" idx="10"/>
          </p:nvPr>
        </p:nvSpPr>
        <p:spPr/>
        <p:txBody>
          <a:bodyPr/>
          <a:lstStyle/>
          <a:p>
            <a:fld id="{EED1C14C-A143-42F5-B247-D0E800131009}" type="datetimeFigureOut">
              <a:rPr lang="en-US" smtClean="0"/>
              <a:t>6/16/2023</a:t>
            </a:fld>
            <a:endParaRPr lang="en-US"/>
          </a:p>
        </p:txBody>
      </p:sp>
      <p:sp>
        <p:nvSpPr>
          <p:cNvPr id="6" name="Footer Placeholder 5">
            <a:extLst>
              <a:ext uri="{FF2B5EF4-FFF2-40B4-BE49-F238E27FC236}">
                <a16:creationId xmlns:a16="http://schemas.microsoft.com/office/drawing/2014/main" id="{B0C23AB0-18A5-4589-926D-C00F68CFE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4EE52-EECA-4C6E-83E9-6382044D356C}"/>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426356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36FE-B6CA-4D45-A719-6B51F3FF6D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B9388C-63B0-4DA8-97D0-BEEDCF401C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9BDB0-2A2B-43AC-965A-A9E7E7F741CD}"/>
              </a:ext>
            </a:extLst>
          </p:cNvPr>
          <p:cNvSpPr>
            <a:spLocks noGrp="1"/>
          </p:cNvSpPr>
          <p:nvPr>
            <p:ph type="dt" sz="half" idx="10"/>
          </p:nvPr>
        </p:nvSpPr>
        <p:spPr/>
        <p:txBody>
          <a:bodyPr/>
          <a:lstStyle/>
          <a:p>
            <a:fld id="{EED1C14C-A143-42F5-B247-D0E800131009}" type="datetimeFigureOut">
              <a:rPr lang="en-US" smtClean="0"/>
              <a:t>6/16/2023</a:t>
            </a:fld>
            <a:endParaRPr lang="en-US"/>
          </a:p>
        </p:txBody>
      </p:sp>
      <p:sp>
        <p:nvSpPr>
          <p:cNvPr id="5" name="Footer Placeholder 4">
            <a:extLst>
              <a:ext uri="{FF2B5EF4-FFF2-40B4-BE49-F238E27FC236}">
                <a16:creationId xmlns:a16="http://schemas.microsoft.com/office/drawing/2014/main" id="{B67DA7C3-2A5B-4BED-A540-9136486CC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888E8-31D6-4E51-9228-0D6066FED55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083427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D010CA-6776-433E-8E25-97899E0828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391E6E-3CF5-4535-B37E-E30058EA284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DEE3-AAA7-4846-8EC6-84B1537C1D74}"/>
              </a:ext>
            </a:extLst>
          </p:cNvPr>
          <p:cNvSpPr>
            <a:spLocks noGrp="1"/>
          </p:cNvSpPr>
          <p:nvPr>
            <p:ph type="dt" sz="half" idx="10"/>
          </p:nvPr>
        </p:nvSpPr>
        <p:spPr/>
        <p:txBody>
          <a:bodyPr/>
          <a:lstStyle/>
          <a:p>
            <a:fld id="{EED1C14C-A143-42F5-B247-D0E800131009}" type="datetimeFigureOut">
              <a:rPr lang="en-US" smtClean="0"/>
              <a:t>6/16/2023</a:t>
            </a:fld>
            <a:endParaRPr lang="en-US"/>
          </a:p>
        </p:txBody>
      </p:sp>
      <p:sp>
        <p:nvSpPr>
          <p:cNvPr id="5" name="Footer Placeholder 4">
            <a:extLst>
              <a:ext uri="{FF2B5EF4-FFF2-40B4-BE49-F238E27FC236}">
                <a16:creationId xmlns:a16="http://schemas.microsoft.com/office/drawing/2014/main" id="{001DABD6-6E60-4895-89B1-3604A484D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4D314-6D1C-4A42-A445-B77646B2B29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701517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796E2-270B-4731-B2C6-D1C12B2935BC}" type="datetimeFigureOut">
              <a:rPr lang="en-AU" smtClean="0"/>
              <a:t>16/06/2023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3DA0A84-F23E-4AB1-9BFE-DBF6CEDEB8A8}" type="slidenum">
              <a:rPr lang="en-AU" smtClean="0"/>
              <a:t>‹#›</a:t>
            </a:fld>
            <a:endParaRPr lang="en-AU"/>
          </a:p>
        </p:txBody>
      </p:sp>
    </p:spTree>
    <p:extLst>
      <p:ext uri="{BB962C8B-B14F-4D97-AF65-F5344CB8AC3E}">
        <p14:creationId xmlns:p14="http://schemas.microsoft.com/office/powerpoint/2010/main" val="3582761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67E7D-102A-41B3-942F-866011CE94E6}"/>
              </a:ext>
            </a:extLst>
          </p:cNvPr>
          <p:cNvSpPr>
            <a:spLocks noGrp="1"/>
          </p:cNvSpPr>
          <p:nvPr>
            <p:ph type="title"/>
          </p:nvPr>
        </p:nvSpPr>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43475FD-3881-48E3-8E2D-57C1AC43224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43A4398-0CDE-4A7B-B17A-123EB9BAA516}"/>
              </a:ext>
            </a:extLst>
          </p:cNvPr>
          <p:cNvSpPr>
            <a:spLocks noGrp="1"/>
          </p:cNvSpPr>
          <p:nvPr>
            <p:ph type="dt" sz="half" idx="10"/>
          </p:nvPr>
        </p:nvSpPr>
        <p:spPr/>
        <p:txBody>
          <a:bodyPr/>
          <a:lstStyle/>
          <a:p>
            <a:fld id="{23B796E2-270B-4731-B2C6-D1C12B2935BC}" type="datetimeFigureOut">
              <a:rPr lang="en-AU" smtClean="0"/>
              <a:t>16/06/2023</a:t>
            </a:fld>
            <a:endParaRPr lang="en-AU"/>
          </a:p>
        </p:txBody>
      </p:sp>
      <p:sp>
        <p:nvSpPr>
          <p:cNvPr id="5" name="Footer Placeholder 4">
            <a:extLst>
              <a:ext uri="{FF2B5EF4-FFF2-40B4-BE49-F238E27FC236}">
                <a16:creationId xmlns:a16="http://schemas.microsoft.com/office/drawing/2014/main" id="{782F3972-9902-4156-AE0A-715774DF83A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3DB83F-AE2A-4581-BCBF-507EB86161B5}"/>
              </a:ext>
            </a:extLst>
          </p:cNvPr>
          <p:cNvSpPr>
            <a:spLocks noGrp="1"/>
          </p:cNvSpPr>
          <p:nvPr>
            <p:ph type="sldNum" sz="quarter" idx="12"/>
          </p:nvPr>
        </p:nvSpPr>
        <p:spPr/>
        <p:txBody>
          <a:bodyPr/>
          <a:lstStyle/>
          <a:p>
            <a:fld id="{F3DA0A84-F23E-4AB1-9BFE-DBF6CEDEB8A8}" type="slidenum">
              <a:rPr lang="en-AU" smtClean="0"/>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8879-DFE9-47C5-8C87-BA1E79C447DE}"/>
              </a:ext>
            </a:extLst>
          </p:cNvPr>
          <p:cNvSpPr>
            <a:spLocks noGrp="1"/>
          </p:cNvSpPr>
          <p:nvPr>
            <p:ph type="title"/>
          </p:nvPr>
        </p:nvSpPr>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67BBE4D-72D9-41C1-BF97-91AACDCF36C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97BF36-0B12-411E-B36B-A86C14A27CD8}"/>
              </a:ext>
            </a:extLst>
          </p:cNvPr>
          <p:cNvSpPr>
            <a:spLocks noGrp="1"/>
          </p:cNvSpPr>
          <p:nvPr>
            <p:ph type="dt" sz="half" idx="10"/>
          </p:nvPr>
        </p:nvSpPr>
        <p:spPr/>
        <p:txBody>
          <a:bodyPr/>
          <a:lstStyle/>
          <a:p>
            <a:fld id="{23B796E2-270B-4731-B2C6-D1C12B2935BC}" type="datetimeFigureOut">
              <a:rPr lang="en-AU" smtClean="0"/>
              <a:t>16/06/2023</a:t>
            </a:fld>
            <a:endParaRPr lang="en-AU"/>
          </a:p>
        </p:txBody>
      </p:sp>
      <p:sp>
        <p:nvSpPr>
          <p:cNvPr id="5" name="Footer Placeholder 4">
            <a:extLst>
              <a:ext uri="{FF2B5EF4-FFF2-40B4-BE49-F238E27FC236}">
                <a16:creationId xmlns:a16="http://schemas.microsoft.com/office/drawing/2014/main" id="{366EA7DD-481E-4826-A9C3-928FE8DB46B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19D321F-2840-49A1-821C-3AB1B6CC333B}"/>
              </a:ext>
            </a:extLst>
          </p:cNvPr>
          <p:cNvSpPr>
            <a:spLocks noGrp="1"/>
          </p:cNvSpPr>
          <p:nvPr>
            <p:ph type="sldNum" sz="quarter" idx="12"/>
          </p:nvPr>
        </p:nvSpPr>
        <p:spPr/>
        <p:txBody>
          <a:bodyPr/>
          <a:lstStyle/>
          <a:p>
            <a:fld id="{F3DA0A84-F23E-4AB1-9BFE-DBF6CEDEB8A8}" type="slidenum">
              <a:rPr lang="en-AU" smtClean="0"/>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w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796E2-270B-4731-B2C6-D1C12B2935BC}" type="datetimeFigureOut">
              <a:rPr lang="en-AU" smtClean="0"/>
              <a:t>16/06/2023</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A0A84-F23E-4AB1-9BFE-DBF6CEDEB8A8}" type="slidenum">
              <a:rPr lang="en-AU" smtClean="0"/>
              <a:t>‹#›</a:t>
            </a:fld>
            <a:endParaRPr lang="en-AU"/>
          </a:p>
        </p:txBody>
      </p:sp>
    </p:spTree>
    <p:extLst>
      <p:ext uri="{BB962C8B-B14F-4D97-AF65-F5344CB8AC3E}">
        <p14:creationId xmlns:p14="http://schemas.microsoft.com/office/powerpoint/2010/main" val="372073567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87" r:id="rId3"/>
    <p:sldLayoutId id="2147483788" r:id="rId4"/>
    <p:sldLayoutId id="2147483778" r:id="rId5"/>
    <p:sldLayoutId id="2147483779" r:id="rId6"/>
    <p:sldLayoutId id="2147483780" r:id="rId7"/>
    <p:sldLayoutId id="2147483792" r:id="rId8"/>
    <p:sldLayoutId id="2147483793" r:id="rId9"/>
    <p:sldLayoutId id="2147483783" r:id="rId10"/>
    <p:sldLayoutId id="21474837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597650"/>
            <a:ext cx="9144000" cy="260350"/>
          </a:xfrm>
          <a:prstGeom prst="rect">
            <a:avLst/>
          </a:prstGeom>
          <a:solidFill>
            <a:srgbClr val="94B0BE"/>
          </a:solidFill>
          <a:ln w="9525">
            <a:noFill/>
            <a:miter lim="800000"/>
            <a:headEnd/>
            <a:tailEnd/>
          </a:ln>
          <a:effectLst/>
        </p:spPr>
        <p:txBody>
          <a:bodyPr wrap="none" anchor="ctr"/>
          <a:lstStyle/>
          <a:p>
            <a:pPr>
              <a:defRPr/>
            </a:pPr>
            <a:endParaRPr lang="en-US">
              <a:solidFill>
                <a:srgbClr val="000000"/>
              </a:solidFill>
            </a:endParaRPr>
          </a:p>
        </p:txBody>
      </p:sp>
      <p:sp>
        <p:nvSpPr>
          <p:cNvPr id="1027" name="Rectangle 2"/>
          <p:cNvSpPr>
            <a:spLocks noGrp="1" noChangeArrowheads="1"/>
          </p:cNvSpPr>
          <p:nvPr>
            <p:ph type="title"/>
          </p:nvPr>
        </p:nvSpPr>
        <p:spPr bwMode="auto">
          <a:xfrm>
            <a:off x="468313" y="7651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8" name="Rectangle 3"/>
          <p:cNvSpPr>
            <a:spLocks noGrp="1" noChangeArrowheads="1"/>
          </p:cNvSpPr>
          <p:nvPr>
            <p:ph type="body" idx="1"/>
          </p:nvPr>
        </p:nvSpPr>
        <p:spPr bwMode="auto">
          <a:xfrm>
            <a:off x="457200" y="1916113"/>
            <a:ext cx="8229600" cy="4210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4"/>
          <p:cNvSpPr>
            <a:spLocks noGrp="1" noChangeArrowheads="1"/>
          </p:cNvSpPr>
          <p:nvPr>
            <p:ph type="dt" sz="half" idx="2"/>
          </p:nvPr>
        </p:nvSpPr>
        <p:spPr bwMode="auto">
          <a:xfrm>
            <a:off x="5724525" y="659765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smtClean="0">
                <a:latin typeface="+mn-lt"/>
                <a:cs typeface="+mn-cs"/>
              </a:defRPr>
            </a:lvl1pPr>
          </a:lstStyle>
          <a:p>
            <a:pPr>
              <a:defRPr/>
            </a:pPr>
            <a:fld id="{3C496A1F-35F8-4BC3-B474-0D366ACD012A}" type="datetimeFigureOut">
              <a:rPr lang="en-US">
                <a:solidFill>
                  <a:srgbClr val="000000"/>
                </a:solidFill>
              </a:rPr>
              <a:pPr>
                <a:defRPr/>
              </a:pPr>
              <a:t>6/16/2023</a:t>
            </a:fld>
            <a:endParaRPr lang="en-US">
              <a:solidFill>
                <a:srgbClr val="000000"/>
              </a:solidFill>
            </a:endParaRPr>
          </a:p>
        </p:txBody>
      </p:sp>
      <p:sp>
        <p:nvSpPr>
          <p:cNvPr id="3" name="Rectangle 4"/>
          <p:cNvSpPr>
            <a:spLocks noGrp="1" noChangeArrowheads="1"/>
          </p:cNvSpPr>
          <p:nvPr>
            <p:ph type="dt" sz="half" idx="2"/>
          </p:nvPr>
        </p:nvSpPr>
        <p:spPr bwMode="auto">
          <a:xfrm>
            <a:off x="5724525" y="6597650"/>
            <a:ext cx="2133600" cy="196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smtClean="0">
                <a:latin typeface="+mn-lt"/>
                <a:cs typeface="+mn-cs"/>
              </a:defRPr>
            </a:lvl1pPr>
          </a:lstStyle>
          <a:p>
            <a:pPr>
              <a:defRPr/>
            </a:pPr>
            <a:fld id="{CA0BD231-A759-4C25-9913-C2D222159E0D}" type="datetimeFigureOut">
              <a:rPr lang="en-US">
                <a:solidFill>
                  <a:srgbClr val="000000"/>
                </a:solidFill>
              </a:rPr>
              <a:pPr>
                <a:defRPr/>
              </a:pPr>
              <a:t>6/16/2023</a:t>
            </a:fld>
            <a:endParaRPr lang="en-US">
              <a:solidFill>
                <a:srgbClr val="000000"/>
              </a:solidFill>
            </a:endParaRPr>
          </a:p>
        </p:txBody>
      </p:sp>
      <p:sp>
        <p:nvSpPr>
          <p:cNvPr id="1029" name="Rectangle 5"/>
          <p:cNvSpPr>
            <a:spLocks noGrp="1" noChangeArrowheads="1"/>
          </p:cNvSpPr>
          <p:nvPr>
            <p:ph type="ftr" sz="quarter" idx="3"/>
          </p:nvPr>
        </p:nvSpPr>
        <p:spPr bwMode="auto">
          <a:xfrm>
            <a:off x="395288" y="6597650"/>
            <a:ext cx="5040312"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101094" y="6597650"/>
            <a:ext cx="585787"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smtClean="0">
                <a:latin typeface="+mn-lt"/>
                <a:cs typeface="+mn-cs"/>
              </a:defRPr>
            </a:lvl1pPr>
          </a:lstStyle>
          <a:p>
            <a:pPr>
              <a:defRPr/>
            </a:pPr>
            <a:fld id="{2C589A8C-9275-4800-9BEE-A5885521DD65}" type="slidenum">
              <a:rPr lang="en-US">
                <a:solidFill>
                  <a:srgbClr val="000000"/>
                </a:solidFill>
              </a:rPr>
              <a:pPr>
                <a:defRPr/>
              </a:pPr>
              <a:t>‹#›</a:t>
            </a:fld>
            <a:endParaRPr lang="en-US">
              <a:solidFill>
                <a:srgbClr val="000000"/>
              </a:solidFill>
            </a:endParaRPr>
          </a:p>
        </p:txBody>
      </p:sp>
      <p:sp>
        <p:nvSpPr>
          <p:cNvPr id="1031" name="Rectangle 7"/>
          <p:cNvSpPr>
            <a:spLocks noChangeArrowheads="1"/>
          </p:cNvSpPr>
          <p:nvPr/>
        </p:nvSpPr>
        <p:spPr bwMode="auto">
          <a:xfrm>
            <a:off x="0" y="1"/>
            <a:ext cx="9144000" cy="765175"/>
          </a:xfrm>
          <a:prstGeom prst="rect">
            <a:avLst/>
          </a:prstGeom>
          <a:solidFill>
            <a:srgbClr val="333333"/>
          </a:solidFill>
          <a:ln w="9525">
            <a:noFill/>
            <a:miter lim="800000"/>
            <a:headEnd/>
            <a:tailEnd/>
          </a:ln>
          <a:effectLst/>
        </p:spPr>
        <p:txBody>
          <a:bodyPr wrap="none" anchor="ctr"/>
          <a:lstStyle/>
          <a:p>
            <a:pPr algn="ctr">
              <a:defRPr/>
            </a:pPr>
            <a:endParaRPr lang="en-US">
              <a:solidFill>
                <a:srgbClr val="000000"/>
              </a:solidFill>
            </a:endParaRPr>
          </a:p>
        </p:txBody>
      </p:sp>
      <p:pic>
        <p:nvPicPr>
          <p:cNvPr id="1033" name="Picture 9" descr="ANU_LOGO_WHITE"/>
          <p:cNvPicPr>
            <a:picLocks noChangeAspect="1" noChangeArrowheads="1"/>
          </p:cNvPicPr>
          <p:nvPr/>
        </p:nvPicPr>
        <p:blipFill>
          <a:blip r:embed="rId13" cstate="print"/>
          <a:srcRect/>
          <a:stretch>
            <a:fillRect/>
          </a:stretch>
        </p:blipFill>
        <p:spPr bwMode="auto">
          <a:xfrm>
            <a:off x="468313" y="115888"/>
            <a:ext cx="1511300" cy="525462"/>
          </a:xfrm>
          <a:prstGeom prst="rect">
            <a:avLst/>
          </a:prstGeom>
          <a:noFill/>
          <a:ln w="9525">
            <a:noFill/>
            <a:miter lim="800000"/>
            <a:headEnd/>
            <a:tailEnd/>
          </a:ln>
        </p:spPr>
      </p:pic>
    </p:spTree>
    <p:extLst>
      <p:ext uri="{BB962C8B-B14F-4D97-AF65-F5344CB8AC3E}">
        <p14:creationId xmlns:p14="http://schemas.microsoft.com/office/powerpoint/2010/main" val="426240059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spd="slow">
    <p:wipe/>
  </p:transition>
  <p:txStyles>
    <p:titleStyle>
      <a:lvl1pPr algn="l" rtl="0" fontAlgn="base">
        <a:spcBef>
          <a:spcPct val="0"/>
        </a:spcBef>
        <a:spcAft>
          <a:spcPct val="0"/>
        </a:spcAft>
        <a:defRPr sz="3600">
          <a:solidFill>
            <a:srgbClr val="527688"/>
          </a:solidFill>
          <a:latin typeface="+mj-lt"/>
          <a:ea typeface="+mj-ea"/>
          <a:cs typeface="+mj-cs"/>
        </a:defRPr>
      </a:lvl1pPr>
      <a:lvl2pPr algn="l" rtl="0" fontAlgn="base">
        <a:spcBef>
          <a:spcPct val="0"/>
        </a:spcBef>
        <a:spcAft>
          <a:spcPct val="0"/>
        </a:spcAft>
        <a:defRPr sz="3600">
          <a:solidFill>
            <a:srgbClr val="527688"/>
          </a:solidFill>
          <a:latin typeface="Arial" charset="0"/>
          <a:cs typeface="Arial" charset="0"/>
        </a:defRPr>
      </a:lvl2pPr>
      <a:lvl3pPr algn="l" rtl="0" fontAlgn="base">
        <a:spcBef>
          <a:spcPct val="0"/>
        </a:spcBef>
        <a:spcAft>
          <a:spcPct val="0"/>
        </a:spcAft>
        <a:defRPr sz="3600">
          <a:solidFill>
            <a:srgbClr val="527688"/>
          </a:solidFill>
          <a:latin typeface="Arial" charset="0"/>
          <a:cs typeface="Arial" charset="0"/>
        </a:defRPr>
      </a:lvl3pPr>
      <a:lvl4pPr algn="l" rtl="0" fontAlgn="base">
        <a:spcBef>
          <a:spcPct val="0"/>
        </a:spcBef>
        <a:spcAft>
          <a:spcPct val="0"/>
        </a:spcAft>
        <a:defRPr sz="3600">
          <a:solidFill>
            <a:srgbClr val="527688"/>
          </a:solidFill>
          <a:latin typeface="Arial" charset="0"/>
          <a:cs typeface="Arial" charset="0"/>
        </a:defRPr>
      </a:lvl4pPr>
      <a:lvl5pPr algn="l" rtl="0" fontAlgn="base">
        <a:spcBef>
          <a:spcPct val="0"/>
        </a:spcBef>
        <a:spcAft>
          <a:spcPct val="0"/>
        </a:spcAft>
        <a:defRPr sz="3600">
          <a:solidFill>
            <a:srgbClr val="527688"/>
          </a:solidFill>
          <a:latin typeface="Arial" charset="0"/>
          <a:cs typeface="Arial" charset="0"/>
        </a:defRPr>
      </a:lvl5pPr>
      <a:lvl6pPr marL="457200" algn="l" rtl="0" eaLnBrk="1" fontAlgn="base" hangingPunct="1">
        <a:spcBef>
          <a:spcPct val="0"/>
        </a:spcBef>
        <a:spcAft>
          <a:spcPct val="0"/>
        </a:spcAft>
        <a:defRPr sz="3600">
          <a:solidFill>
            <a:srgbClr val="527688"/>
          </a:solidFill>
          <a:latin typeface="Arial" charset="0"/>
          <a:cs typeface="Arial" charset="0"/>
        </a:defRPr>
      </a:lvl6pPr>
      <a:lvl7pPr marL="914400" algn="l" rtl="0" eaLnBrk="1" fontAlgn="base" hangingPunct="1">
        <a:spcBef>
          <a:spcPct val="0"/>
        </a:spcBef>
        <a:spcAft>
          <a:spcPct val="0"/>
        </a:spcAft>
        <a:defRPr sz="3600">
          <a:solidFill>
            <a:srgbClr val="527688"/>
          </a:solidFill>
          <a:latin typeface="Arial" charset="0"/>
          <a:cs typeface="Arial" charset="0"/>
        </a:defRPr>
      </a:lvl7pPr>
      <a:lvl8pPr marL="1371600" algn="l" rtl="0" eaLnBrk="1" fontAlgn="base" hangingPunct="1">
        <a:spcBef>
          <a:spcPct val="0"/>
        </a:spcBef>
        <a:spcAft>
          <a:spcPct val="0"/>
        </a:spcAft>
        <a:defRPr sz="3600">
          <a:solidFill>
            <a:srgbClr val="527688"/>
          </a:solidFill>
          <a:latin typeface="Arial" charset="0"/>
          <a:cs typeface="Arial" charset="0"/>
        </a:defRPr>
      </a:lvl8pPr>
      <a:lvl9pPr marL="1828800" algn="l" rtl="0" eaLnBrk="1" fontAlgn="base" hangingPunct="1">
        <a:spcBef>
          <a:spcPct val="0"/>
        </a:spcBef>
        <a:spcAft>
          <a:spcPct val="0"/>
        </a:spcAft>
        <a:defRPr sz="3600">
          <a:solidFill>
            <a:srgbClr val="527688"/>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13EAA64-A65D-4AE2-A3DD-2F23564E1D97}" type="datetimeFigureOut">
              <a:rPr lang="en-AU" smtClean="0"/>
              <a:t>16/06/2023</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17ECCC-D663-4885-BC15-A5F69409EA41}" type="slidenum">
              <a:rPr lang="en-AU" smtClean="0"/>
              <a:t>‹#›</a:t>
            </a:fld>
            <a:endParaRPr lang="en-AU"/>
          </a:p>
        </p:txBody>
      </p:sp>
    </p:spTree>
    <p:extLst>
      <p:ext uri="{BB962C8B-B14F-4D97-AF65-F5344CB8AC3E}">
        <p14:creationId xmlns:p14="http://schemas.microsoft.com/office/powerpoint/2010/main" val="209093057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7144B2-15E1-9625-7A98-1B79B6C3724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07B7068-EAAD-55F4-4B8D-EAF474F3593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CB0219E-47D9-DD21-55A7-AC97EEEFFE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4970423-F350-4815-AE6A-F935D721F6F0}" type="datetimeFigureOut">
              <a:rPr lang="en-AU" smtClean="0"/>
              <a:t>16/06/2023</a:t>
            </a:fld>
            <a:endParaRPr lang="en-AU"/>
          </a:p>
        </p:txBody>
      </p:sp>
      <p:sp>
        <p:nvSpPr>
          <p:cNvPr id="5" name="Footer Placeholder 4">
            <a:extLst>
              <a:ext uri="{FF2B5EF4-FFF2-40B4-BE49-F238E27FC236}">
                <a16:creationId xmlns:a16="http://schemas.microsoft.com/office/drawing/2014/main" id="{9B087AD9-F0A6-2C1C-6812-AA403B2AC8F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ED0FDDC-F9AA-BBCE-942B-16B5065611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C9418F-F2D1-411A-A268-D762EBB28049}" type="slidenum">
              <a:rPr lang="en-AU" smtClean="0"/>
              <a:t>‹#›</a:t>
            </a:fld>
            <a:endParaRPr lang="en-AU"/>
          </a:p>
        </p:txBody>
      </p:sp>
    </p:spTree>
    <p:extLst>
      <p:ext uri="{BB962C8B-B14F-4D97-AF65-F5344CB8AC3E}">
        <p14:creationId xmlns:p14="http://schemas.microsoft.com/office/powerpoint/2010/main" val="623309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597650"/>
            <a:ext cx="9144000" cy="260350"/>
          </a:xfrm>
          <a:prstGeom prst="rect">
            <a:avLst/>
          </a:prstGeom>
          <a:solidFill>
            <a:srgbClr val="94B0BE"/>
          </a:solidFill>
          <a:ln w="9525">
            <a:noFill/>
            <a:miter lim="800000"/>
            <a:headEnd/>
            <a:tailEnd/>
          </a:ln>
          <a:effectLst/>
        </p:spPr>
        <p:txBody>
          <a:bodyPr wrap="none" anchor="ctr"/>
          <a:lstStyle/>
          <a:p>
            <a:pPr fontAlgn="auto">
              <a:spcBef>
                <a:spcPts val="0"/>
              </a:spcBef>
              <a:spcAft>
                <a:spcPts val="0"/>
              </a:spcAft>
              <a:defRPr/>
            </a:pPr>
            <a:endParaRPr lang="en-US" sz="1350">
              <a:latin typeface="+mn-lt"/>
              <a:cs typeface="+mn-cs"/>
            </a:endParaRPr>
          </a:p>
        </p:txBody>
      </p:sp>
      <p:sp>
        <p:nvSpPr>
          <p:cNvPr id="1027" name="Rectangle 2"/>
          <p:cNvSpPr>
            <a:spLocks noGrp="1" noChangeArrowheads="1"/>
          </p:cNvSpPr>
          <p:nvPr>
            <p:ph type="title"/>
          </p:nvPr>
        </p:nvSpPr>
        <p:spPr bwMode="auto">
          <a:xfrm>
            <a:off x="468313" y="7651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8" name="Rectangle 3"/>
          <p:cNvSpPr>
            <a:spLocks noGrp="1" noChangeArrowheads="1"/>
          </p:cNvSpPr>
          <p:nvPr>
            <p:ph type="body" idx="1"/>
          </p:nvPr>
        </p:nvSpPr>
        <p:spPr bwMode="auto">
          <a:xfrm>
            <a:off x="457200" y="1916113"/>
            <a:ext cx="8229600" cy="4210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4"/>
          <p:cNvSpPr>
            <a:spLocks noGrp="1" noChangeArrowheads="1"/>
          </p:cNvSpPr>
          <p:nvPr>
            <p:ph type="dt" sz="half" idx="2"/>
          </p:nvPr>
        </p:nvSpPr>
        <p:spPr bwMode="auto">
          <a:xfrm>
            <a:off x="5724525" y="659765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50" smtClean="0">
                <a:latin typeface="+mn-lt"/>
                <a:cs typeface="+mn-cs"/>
              </a:defRPr>
            </a:lvl1pPr>
          </a:lstStyle>
          <a:p>
            <a:pPr>
              <a:defRPr/>
            </a:pPr>
            <a:fld id="{3C496A1F-35F8-4BC3-B474-0D366ACD012A}" type="datetimeFigureOut">
              <a:rPr lang="en-US"/>
              <a:pPr>
                <a:defRPr/>
              </a:pPr>
              <a:t>6/16/2023</a:t>
            </a:fld>
            <a:endParaRPr lang="en-US"/>
          </a:p>
        </p:txBody>
      </p:sp>
      <p:sp>
        <p:nvSpPr>
          <p:cNvPr id="3" name="Rectangle 4"/>
          <p:cNvSpPr>
            <a:spLocks noGrp="1" noChangeArrowheads="1"/>
          </p:cNvSpPr>
          <p:nvPr>
            <p:ph type="dt" sz="half" idx="2"/>
          </p:nvPr>
        </p:nvSpPr>
        <p:spPr bwMode="auto">
          <a:xfrm>
            <a:off x="5724525" y="6597650"/>
            <a:ext cx="2133600" cy="196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50" smtClean="0">
                <a:latin typeface="+mn-lt"/>
                <a:cs typeface="+mn-cs"/>
              </a:defRPr>
            </a:lvl1pPr>
          </a:lstStyle>
          <a:p>
            <a:pPr>
              <a:defRPr/>
            </a:pPr>
            <a:fld id="{CA0BD231-A759-4C25-9913-C2D222159E0D}" type="datetimeFigureOut">
              <a:rPr lang="en-US"/>
              <a:pPr>
                <a:defRPr/>
              </a:pPr>
              <a:t>6/16/2023</a:t>
            </a:fld>
            <a:endParaRPr lang="en-US"/>
          </a:p>
        </p:txBody>
      </p:sp>
      <p:sp>
        <p:nvSpPr>
          <p:cNvPr id="1029" name="Rectangle 5"/>
          <p:cNvSpPr>
            <a:spLocks noGrp="1" noChangeArrowheads="1"/>
          </p:cNvSpPr>
          <p:nvPr>
            <p:ph type="ftr" sz="quarter" idx="3"/>
          </p:nvPr>
        </p:nvSpPr>
        <p:spPr bwMode="auto">
          <a:xfrm>
            <a:off x="395288" y="6597650"/>
            <a:ext cx="5040312"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5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8101014" y="6597650"/>
            <a:ext cx="585787"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050" smtClean="0">
                <a:latin typeface="+mn-lt"/>
                <a:cs typeface="+mn-cs"/>
              </a:defRPr>
            </a:lvl1pPr>
          </a:lstStyle>
          <a:p>
            <a:pPr>
              <a:defRPr/>
            </a:pPr>
            <a:fld id="{2C589A8C-9275-4800-9BEE-A5885521DD65}" type="slidenum">
              <a:rPr lang="en-US"/>
              <a:pPr>
                <a:defRPr/>
              </a:pPr>
              <a:t>‹#›</a:t>
            </a:fld>
            <a:endParaRPr lang="en-US"/>
          </a:p>
        </p:txBody>
      </p:sp>
      <p:sp>
        <p:nvSpPr>
          <p:cNvPr id="1031" name="Rectangle 7"/>
          <p:cNvSpPr>
            <a:spLocks noChangeArrowheads="1"/>
          </p:cNvSpPr>
          <p:nvPr/>
        </p:nvSpPr>
        <p:spPr bwMode="auto">
          <a:xfrm>
            <a:off x="0" y="2"/>
            <a:ext cx="9144000" cy="765175"/>
          </a:xfrm>
          <a:prstGeom prst="rect">
            <a:avLst/>
          </a:prstGeom>
          <a:solidFill>
            <a:srgbClr val="333333"/>
          </a:solidFill>
          <a:ln w="9525">
            <a:noFill/>
            <a:miter lim="800000"/>
            <a:headEnd/>
            <a:tailEnd/>
          </a:ln>
          <a:effectLst/>
        </p:spPr>
        <p:txBody>
          <a:bodyPr wrap="none" anchor="ctr"/>
          <a:lstStyle/>
          <a:p>
            <a:pPr algn="ctr" fontAlgn="auto">
              <a:spcBef>
                <a:spcPts val="0"/>
              </a:spcBef>
              <a:spcAft>
                <a:spcPts val="0"/>
              </a:spcAft>
              <a:defRPr/>
            </a:pPr>
            <a:endParaRPr lang="en-US" sz="1350">
              <a:latin typeface="+mn-lt"/>
              <a:cs typeface="+mn-cs"/>
            </a:endParaRPr>
          </a:p>
        </p:txBody>
      </p:sp>
      <p:pic>
        <p:nvPicPr>
          <p:cNvPr id="1033" name="Picture 9" descr="ANU_LOGO_WHITE"/>
          <p:cNvPicPr>
            <a:picLocks noChangeAspect="1" noChangeArrowheads="1"/>
          </p:cNvPicPr>
          <p:nvPr/>
        </p:nvPicPr>
        <p:blipFill>
          <a:blip r:embed="rId13" cstate="print"/>
          <a:srcRect/>
          <a:stretch>
            <a:fillRect/>
          </a:stretch>
        </p:blipFill>
        <p:spPr bwMode="auto">
          <a:xfrm>
            <a:off x="468313" y="115888"/>
            <a:ext cx="1511300" cy="525462"/>
          </a:xfrm>
          <a:prstGeom prst="rect">
            <a:avLst/>
          </a:prstGeom>
          <a:noFill/>
          <a:ln w="9525">
            <a:noFill/>
            <a:miter lim="800000"/>
            <a:headEnd/>
            <a:tailEnd/>
          </a:ln>
        </p:spPr>
      </p:pic>
    </p:spTree>
    <p:extLst>
      <p:ext uri="{BB962C8B-B14F-4D97-AF65-F5344CB8AC3E}">
        <p14:creationId xmlns:p14="http://schemas.microsoft.com/office/powerpoint/2010/main" val="1580918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rtl="0" fontAlgn="base">
        <a:spcBef>
          <a:spcPct val="0"/>
        </a:spcBef>
        <a:spcAft>
          <a:spcPct val="0"/>
        </a:spcAft>
        <a:defRPr sz="3600">
          <a:solidFill>
            <a:srgbClr val="527688"/>
          </a:solidFill>
          <a:latin typeface="+mj-lt"/>
          <a:ea typeface="+mj-ea"/>
          <a:cs typeface="+mj-cs"/>
        </a:defRPr>
      </a:lvl1pPr>
      <a:lvl2pPr algn="l" rtl="0" fontAlgn="base">
        <a:spcBef>
          <a:spcPct val="0"/>
        </a:spcBef>
        <a:spcAft>
          <a:spcPct val="0"/>
        </a:spcAft>
        <a:defRPr sz="3600">
          <a:solidFill>
            <a:srgbClr val="527688"/>
          </a:solidFill>
          <a:latin typeface="Arial" charset="0"/>
          <a:cs typeface="Arial" charset="0"/>
        </a:defRPr>
      </a:lvl2pPr>
      <a:lvl3pPr algn="l" rtl="0" fontAlgn="base">
        <a:spcBef>
          <a:spcPct val="0"/>
        </a:spcBef>
        <a:spcAft>
          <a:spcPct val="0"/>
        </a:spcAft>
        <a:defRPr sz="3600">
          <a:solidFill>
            <a:srgbClr val="527688"/>
          </a:solidFill>
          <a:latin typeface="Arial" charset="0"/>
          <a:cs typeface="Arial" charset="0"/>
        </a:defRPr>
      </a:lvl3pPr>
      <a:lvl4pPr algn="l" rtl="0" fontAlgn="base">
        <a:spcBef>
          <a:spcPct val="0"/>
        </a:spcBef>
        <a:spcAft>
          <a:spcPct val="0"/>
        </a:spcAft>
        <a:defRPr sz="3600">
          <a:solidFill>
            <a:srgbClr val="527688"/>
          </a:solidFill>
          <a:latin typeface="Arial" charset="0"/>
          <a:cs typeface="Arial" charset="0"/>
        </a:defRPr>
      </a:lvl4pPr>
      <a:lvl5pPr algn="l" rtl="0" fontAlgn="base">
        <a:spcBef>
          <a:spcPct val="0"/>
        </a:spcBef>
        <a:spcAft>
          <a:spcPct val="0"/>
        </a:spcAft>
        <a:defRPr sz="3600">
          <a:solidFill>
            <a:srgbClr val="527688"/>
          </a:solidFill>
          <a:latin typeface="Arial" charset="0"/>
          <a:cs typeface="Arial" charset="0"/>
        </a:defRPr>
      </a:lvl5pPr>
      <a:lvl6pPr marL="457200" algn="l" rtl="0" eaLnBrk="1" fontAlgn="base" hangingPunct="1">
        <a:spcBef>
          <a:spcPct val="0"/>
        </a:spcBef>
        <a:spcAft>
          <a:spcPct val="0"/>
        </a:spcAft>
        <a:defRPr sz="3600">
          <a:solidFill>
            <a:srgbClr val="527688"/>
          </a:solidFill>
          <a:latin typeface="Arial" charset="0"/>
          <a:cs typeface="Arial" charset="0"/>
        </a:defRPr>
      </a:lvl6pPr>
      <a:lvl7pPr marL="914400" algn="l" rtl="0" eaLnBrk="1" fontAlgn="base" hangingPunct="1">
        <a:spcBef>
          <a:spcPct val="0"/>
        </a:spcBef>
        <a:spcAft>
          <a:spcPct val="0"/>
        </a:spcAft>
        <a:defRPr sz="3600">
          <a:solidFill>
            <a:srgbClr val="527688"/>
          </a:solidFill>
          <a:latin typeface="Arial" charset="0"/>
          <a:cs typeface="Arial" charset="0"/>
        </a:defRPr>
      </a:lvl7pPr>
      <a:lvl8pPr marL="1371600" algn="l" rtl="0" eaLnBrk="1" fontAlgn="base" hangingPunct="1">
        <a:spcBef>
          <a:spcPct val="0"/>
        </a:spcBef>
        <a:spcAft>
          <a:spcPct val="0"/>
        </a:spcAft>
        <a:defRPr sz="3600">
          <a:solidFill>
            <a:srgbClr val="527688"/>
          </a:solidFill>
          <a:latin typeface="Arial" charset="0"/>
          <a:cs typeface="Arial" charset="0"/>
        </a:defRPr>
      </a:lvl8pPr>
      <a:lvl9pPr marL="1828800" algn="l" rtl="0" eaLnBrk="1" fontAlgn="base" hangingPunct="1">
        <a:spcBef>
          <a:spcPct val="0"/>
        </a:spcBef>
        <a:spcAft>
          <a:spcPct val="0"/>
        </a:spcAft>
        <a:defRPr sz="3600">
          <a:solidFill>
            <a:srgbClr val="527688"/>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6010-77C4-45FE-968C-712199A5851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9B1B2C-5D5F-46D9-92F5-ECDF2816A1F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34894-C6F5-46F1-BAA2-AFEA88E6816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ED1C14C-A143-42F5-B247-D0E800131009}" type="datetimeFigureOut">
              <a:rPr lang="en-US" smtClean="0"/>
              <a:t>6/16/2023</a:t>
            </a:fld>
            <a:endParaRPr lang="en-US"/>
          </a:p>
        </p:txBody>
      </p:sp>
      <p:sp>
        <p:nvSpPr>
          <p:cNvPr id="5" name="Footer Placeholder 4">
            <a:extLst>
              <a:ext uri="{FF2B5EF4-FFF2-40B4-BE49-F238E27FC236}">
                <a16:creationId xmlns:a16="http://schemas.microsoft.com/office/drawing/2014/main" id="{975B1C84-4663-4022-BBEA-7667FEBCF3F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820DA-1F3A-421F-A770-A6347089E36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03D32D-F1BC-4E9C-97E1-36CFF5B22341}" type="slidenum">
              <a:rPr lang="en-US" smtClean="0"/>
              <a:t>‹#›</a:t>
            </a:fld>
            <a:endParaRPr lang="en-US"/>
          </a:p>
        </p:txBody>
      </p:sp>
    </p:spTree>
    <p:extLst>
      <p:ext uri="{BB962C8B-B14F-4D97-AF65-F5344CB8AC3E}">
        <p14:creationId xmlns:p14="http://schemas.microsoft.com/office/powerpoint/2010/main" val="333292190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2.bin"/><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tiff"/><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tiff"/><Relationship Id="rId1" Type="http://schemas.openxmlformats.org/officeDocument/2006/relationships/slideLayout" Target="../slideLayouts/slideLayout4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jpeg"/><Relationship Id="rId26" Type="http://schemas.openxmlformats.org/officeDocument/2006/relationships/image" Target="../media/image68.jpeg"/><Relationship Id="rId3" Type="http://schemas.openxmlformats.org/officeDocument/2006/relationships/image" Target="../media/image45.jpeg"/><Relationship Id="rId21" Type="http://schemas.openxmlformats.org/officeDocument/2006/relationships/image" Target="../media/image63.jpeg"/><Relationship Id="rId7" Type="http://schemas.openxmlformats.org/officeDocument/2006/relationships/image" Target="../media/image49.tiff"/><Relationship Id="rId12" Type="http://schemas.openxmlformats.org/officeDocument/2006/relationships/image" Target="../media/image54.jpeg"/><Relationship Id="rId17" Type="http://schemas.openxmlformats.org/officeDocument/2006/relationships/image" Target="../media/image59.jpeg"/><Relationship Id="rId25" Type="http://schemas.openxmlformats.org/officeDocument/2006/relationships/image" Target="../media/image67.jpeg"/><Relationship Id="rId2" Type="http://schemas.openxmlformats.org/officeDocument/2006/relationships/notesSlide" Target="../notesSlides/notesSlide10.xml"/><Relationship Id="rId16" Type="http://schemas.openxmlformats.org/officeDocument/2006/relationships/image" Target="../media/image58.jpeg"/><Relationship Id="rId20" Type="http://schemas.openxmlformats.org/officeDocument/2006/relationships/image" Target="../media/image62.jpeg"/><Relationship Id="rId1" Type="http://schemas.openxmlformats.org/officeDocument/2006/relationships/slideLayout" Target="../slideLayouts/slideLayout40.xml"/><Relationship Id="rId6" Type="http://schemas.openxmlformats.org/officeDocument/2006/relationships/image" Target="../media/image48.jpeg"/><Relationship Id="rId11" Type="http://schemas.openxmlformats.org/officeDocument/2006/relationships/image" Target="../media/image53.jpeg"/><Relationship Id="rId24" Type="http://schemas.openxmlformats.org/officeDocument/2006/relationships/image" Target="../media/image66.jpeg"/><Relationship Id="rId5" Type="http://schemas.openxmlformats.org/officeDocument/2006/relationships/image" Target="../media/image47.png"/><Relationship Id="rId15" Type="http://schemas.openxmlformats.org/officeDocument/2006/relationships/image" Target="../media/image57.jpeg"/><Relationship Id="rId23" Type="http://schemas.openxmlformats.org/officeDocument/2006/relationships/image" Target="../media/image65.jpeg"/><Relationship Id="rId10" Type="http://schemas.openxmlformats.org/officeDocument/2006/relationships/image" Target="../media/image52.jpeg"/><Relationship Id="rId19" Type="http://schemas.openxmlformats.org/officeDocument/2006/relationships/image" Target="../media/image61.jpeg"/><Relationship Id="rId4" Type="http://schemas.openxmlformats.org/officeDocument/2006/relationships/image" Target="../media/image46.jpeg"/><Relationship Id="rId9" Type="http://schemas.openxmlformats.org/officeDocument/2006/relationships/image" Target="../media/image51.emf"/><Relationship Id="rId14" Type="http://schemas.openxmlformats.org/officeDocument/2006/relationships/image" Target="../media/image56.jpeg"/><Relationship Id="rId22" Type="http://schemas.openxmlformats.org/officeDocument/2006/relationships/image" Target="../media/image64.jpeg"/><Relationship Id="rId27" Type="http://schemas.openxmlformats.org/officeDocument/2006/relationships/image" Target="../media/image69.png"/></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6DDFBE-36AF-A6A5-95AB-7ABC01E8E347}"/>
              </a:ext>
            </a:extLst>
          </p:cNvPr>
          <p:cNvSpPr txBox="1"/>
          <p:nvPr/>
        </p:nvSpPr>
        <p:spPr>
          <a:xfrm>
            <a:off x="2286000" y="1997839"/>
            <a:ext cx="5670376" cy="3970318"/>
          </a:xfrm>
          <a:prstGeom prst="rect">
            <a:avLst/>
          </a:prstGeom>
          <a:noFill/>
        </p:spPr>
        <p:txBody>
          <a:bodyPr wrap="square">
            <a:spAutoFit/>
          </a:bodyPr>
          <a:lstStyle/>
          <a:p>
            <a:pPr algn="ctr"/>
            <a:r>
              <a:rPr kumimoji="0" lang="en-AU" sz="3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First Nations deep poverty in the NT: New economy ideas towards community solutions</a:t>
            </a:r>
          </a:p>
          <a:p>
            <a:endParaRPr kumimoji="0" lang="en-AU" sz="3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a:r>
              <a:rPr lang="en-US" sz="18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Jon Altman</a:t>
            </a:r>
          </a:p>
          <a:p>
            <a:pPr algn="ctr"/>
            <a:r>
              <a:rPr lang="en-US" sz="18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School of Regulation and Global Governance</a:t>
            </a:r>
          </a:p>
          <a:p>
            <a:pPr algn="ctr"/>
            <a:r>
              <a:rPr lang="en-US" sz="18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The Australian National University</a:t>
            </a:r>
          </a:p>
          <a:p>
            <a:endParaRPr lang="en-AU" dirty="0"/>
          </a:p>
        </p:txBody>
      </p:sp>
    </p:spTree>
    <p:extLst>
      <p:ext uri="{BB962C8B-B14F-4D97-AF65-F5344CB8AC3E}">
        <p14:creationId xmlns:p14="http://schemas.microsoft.com/office/powerpoint/2010/main" val="1336028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Figure CtG6.1 ">
            <a:extLst>
              <a:ext uri="{FF2B5EF4-FFF2-40B4-BE49-F238E27FC236}">
                <a16:creationId xmlns:a16="http://schemas.microsoft.com/office/drawing/2014/main" id="{74A61D5C-F7C2-481F-A257-6AE9169E96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635" y="1721644"/>
            <a:ext cx="5850731" cy="4279106"/>
          </a:xfrm>
          <a:prstGeom prst="rect">
            <a:avLst/>
          </a:prstGeom>
        </p:spPr>
      </p:pic>
      <p:sp>
        <p:nvSpPr>
          <p:cNvPr id="3" name="TextBox 2">
            <a:extLst>
              <a:ext uri="{FF2B5EF4-FFF2-40B4-BE49-F238E27FC236}">
                <a16:creationId xmlns:a16="http://schemas.microsoft.com/office/drawing/2014/main" id="{5AA4C15A-48EF-02F1-331B-1D234827C46F}"/>
              </a:ext>
            </a:extLst>
          </p:cNvPr>
          <p:cNvSpPr txBox="1"/>
          <p:nvPr/>
        </p:nvSpPr>
        <p:spPr>
          <a:xfrm>
            <a:off x="1371600" y="1076326"/>
            <a:ext cx="6353175" cy="715581"/>
          </a:xfrm>
          <a:prstGeom prst="rect">
            <a:avLst/>
          </a:prstGeom>
          <a:noFill/>
        </p:spPr>
        <p:txBody>
          <a:bodyPr wrap="square" rtlCol="0">
            <a:spAutoFit/>
          </a:bodyPr>
          <a:lstStyle/>
          <a:p>
            <a:pPr algn="ctr" defTabSz="685800"/>
            <a:r>
              <a:rPr lang="en-AU" sz="1350" b="1" dirty="0">
                <a:solidFill>
                  <a:srgbClr val="0D5784"/>
                </a:solidFill>
                <a:latin typeface="Open Sans" panose="020B0606030504020204" pitchFamily="34" charset="0"/>
              </a:rPr>
              <a:t>Target 6 </a:t>
            </a:r>
            <a:r>
              <a:rPr lang="en-AU" sz="1350" b="1" dirty="0">
                <a:solidFill>
                  <a:srgbClr val="212529"/>
                </a:solidFill>
                <a:latin typeface="Open Sans" panose="020B0606030504020204" pitchFamily="34" charset="0"/>
              </a:rPr>
              <a:t>By 2031, increase the proportion of Aboriginal and Torres Strait Islander people aged 25-34 years who have completed a tertiary qualification (Certificate III and above) to 70 per cent</a:t>
            </a:r>
          </a:p>
        </p:txBody>
      </p:sp>
    </p:spTree>
    <p:extLst>
      <p:ext uri="{BB962C8B-B14F-4D97-AF65-F5344CB8AC3E}">
        <p14:creationId xmlns:p14="http://schemas.microsoft.com/office/powerpoint/2010/main" val="4132730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Figure CtG7.1 ">
            <a:extLst>
              <a:ext uri="{FF2B5EF4-FFF2-40B4-BE49-F238E27FC236}">
                <a16:creationId xmlns:a16="http://schemas.microsoft.com/office/drawing/2014/main" id="{32BDC99D-36CB-4EAB-8B96-689079051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065" y="1590675"/>
            <a:ext cx="5459870" cy="4257675"/>
          </a:xfrm>
          <a:prstGeom prst="rect">
            <a:avLst/>
          </a:prstGeom>
        </p:spPr>
      </p:pic>
      <p:sp>
        <p:nvSpPr>
          <p:cNvPr id="3" name="TextBox 2">
            <a:extLst>
              <a:ext uri="{FF2B5EF4-FFF2-40B4-BE49-F238E27FC236}">
                <a16:creationId xmlns:a16="http://schemas.microsoft.com/office/drawing/2014/main" id="{769F379F-15A0-6613-B62C-598E0D1A1DC9}"/>
              </a:ext>
            </a:extLst>
          </p:cNvPr>
          <p:cNvSpPr txBox="1"/>
          <p:nvPr/>
        </p:nvSpPr>
        <p:spPr>
          <a:xfrm>
            <a:off x="847725" y="1009651"/>
            <a:ext cx="7610475" cy="507831"/>
          </a:xfrm>
          <a:prstGeom prst="rect">
            <a:avLst/>
          </a:prstGeom>
          <a:noFill/>
        </p:spPr>
        <p:txBody>
          <a:bodyPr wrap="square" rtlCol="0">
            <a:spAutoFit/>
          </a:bodyPr>
          <a:lstStyle/>
          <a:p>
            <a:pPr algn="ctr" defTabSz="685800"/>
            <a:r>
              <a:rPr lang="en-AU" sz="1350" b="1" dirty="0">
                <a:solidFill>
                  <a:srgbClr val="0D5784"/>
                </a:solidFill>
                <a:latin typeface="Open Sans" panose="020B0606030504020204" pitchFamily="34" charset="0"/>
              </a:rPr>
              <a:t>Target 7 </a:t>
            </a:r>
            <a:r>
              <a:rPr lang="en-AU" sz="1350" b="1" dirty="0">
                <a:solidFill>
                  <a:srgbClr val="212529"/>
                </a:solidFill>
                <a:latin typeface="Open Sans" panose="020B0606030504020204" pitchFamily="34" charset="0"/>
              </a:rPr>
              <a:t>By 2031, increase the proportion of Aboriginal and Torres Strait Islander youth (15-24 years) who are in employment, education or training to 67 per cent</a:t>
            </a:r>
          </a:p>
        </p:txBody>
      </p:sp>
    </p:spTree>
    <p:extLst>
      <p:ext uri="{BB962C8B-B14F-4D97-AF65-F5344CB8AC3E}">
        <p14:creationId xmlns:p14="http://schemas.microsoft.com/office/powerpoint/2010/main" val="390545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Figure CtG8.1 ">
            <a:extLst>
              <a:ext uri="{FF2B5EF4-FFF2-40B4-BE49-F238E27FC236}">
                <a16:creationId xmlns:a16="http://schemas.microsoft.com/office/drawing/2014/main" id="{D0554BBD-9B75-4CA9-8BC3-73FD1DD56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603" y="1539449"/>
            <a:ext cx="5738972" cy="4505213"/>
          </a:xfrm>
          <a:prstGeom prst="rect">
            <a:avLst/>
          </a:prstGeom>
        </p:spPr>
      </p:pic>
      <p:sp>
        <p:nvSpPr>
          <p:cNvPr id="3" name="TextBox 2">
            <a:extLst>
              <a:ext uri="{FF2B5EF4-FFF2-40B4-BE49-F238E27FC236}">
                <a16:creationId xmlns:a16="http://schemas.microsoft.com/office/drawing/2014/main" id="{661797B5-3EE0-C499-7871-4D985F6205FB}"/>
              </a:ext>
            </a:extLst>
          </p:cNvPr>
          <p:cNvSpPr txBox="1"/>
          <p:nvPr/>
        </p:nvSpPr>
        <p:spPr>
          <a:xfrm>
            <a:off x="4686301" y="1123950"/>
            <a:ext cx="184731" cy="300082"/>
          </a:xfrm>
          <a:prstGeom prst="rect">
            <a:avLst/>
          </a:prstGeom>
          <a:noFill/>
        </p:spPr>
        <p:txBody>
          <a:bodyPr wrap="none" rtlCol="0">
            <a:spAutoFit/>
          </a:bodyPr>
          <a:lstStyle/>
          <a:p>
            <a:pPr defTabSz="685800"/>
            <a:endParaRPr lang="en-AU" sz="135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61183755-B9B5-0B0A-AACF-6785B4D46A02}"/>
              </a:ext>
            </a:extLst>
          </p:cNvPr>
          <p:cNvSpPr txBox="1"/>
          <p:nvPr/>
        </p:nvSpPr>
        <p:spPr>
          <a:xfrm>
            <a:off x="1190625" y="1019176"/>
            <a:ext cx="7277100" cy="507831"/>
          </a:xfrm>
          <a:prstGeom prst="rect">
            <a:avLst/>
          </a:prstGeom>
          <a:noFill/>
        </p:spPr>
        <p:txBody>
          <a:bodyPr wrap="square" rtlCol="0">
            <a:spAutoFit/>
          </a:bodyPr>
          <a:lstStyle/>
          <a:p>
            <a:pPr algn="ctr" defTabSz="685800"/>
            <a:r>
              <a:rPr lang="en-AU" sz="1350" b="1" dirty="0">
                <a:solidFill>
                  <a:srgbClr val="0D5784"/>
                </a:solidFill>
                <a:latin typeface="Open Sans" panose="020B0606030504020204" pitchFamily="34" charset="0"/>
              </a:rPr>
              <a:t>Target 8 </a:t>
            </a:r>
            <a:r>
              <a:rPr lang="en-AU" sz="1350" b="1" dirty="0">
                <a:solidFill>
                  <a:srgbClr val="212529"/>
                </a:solidFill>
                <a:latin typeface="Open Sans" panose="020B0606030504020204" pitchFamily="34" charset="0"/>
              </a:rPr>
              <a:t>By 2031, increase the proportion of Aboriginal and Torres Strait Islander people aged 25-64 who are employed to 62 per cent</a:t>
            </a:r>
          </a:p>
        </p:txBody>
      </p:sp>
    </p:spTree>
    <p:extLst>
      <p:ext uri="{BB962C8B-B14F-4D97-AF65-F5344CB8AC3E}">
        <p14:creationId xmlns:p14="http://schemas.microsoft.com/office/powerpoint/2010/main" val="95992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Figure CtG9.1 ">
            <a:extLst>
              <a:ext uri="{FF2B5EF4-FFF2-40B4-BE49-F238E27FC236}">
                <a16:creationId xmlns:a16="http://schemas.microsoft.com/office/drawing/2014/main" id="{30B150C9-EA50-4B0F-8995-307B3C2F7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635" y="1721644"/>
            <a:ext cx="5850731" cy="4279106"/>
          </a:xfrm>
          <a:prstGeom prst="rect">
            <a:avLst/>
          </a:prstGeom>
        </p:spPr>
      </p:pic>
      <p:sp>
        <p:nvSpPr>
          <p:cNvPr id="3" name="TextBox 2">
            <a:extLst>
              <a:ext uri="{FF2B5EF4-FFF2-40B4-BE49-F238E27FC236}">
                <a16:creationId xmlns:a16="http://schemas.microsoft.com/office/drawing/2014/main" id="{7968CD51-DFA0-7DB8-76A3-DC62DEF4E46E}"/>
              </a:ext>
            </a:extLst>
          </p:cNvPr>
          <p:cNvSpPr txBox="1"/>
          <p:nvPr/>
        </p:nvSpPr>
        <p:spPr>
          <a:xfrm>
            <a:off x="942975" y="1095376"/>
            <a:ext cx="7286625" cy="507831"/>
          </a:xfrm>
          <a:prstGeom prst="rect">
            <a:avLst/>
          </a:prstGeom>
          <a:noFill/>
        </p:spPr>
        <p:txBody>
          <a:bodyPr wrap="square" rtlCol="0">
            <a:spAutoFit/>
          </a:bodyPr>
          <a:lstStyle/>
          <a:p>
            <a:pPr algn="ctr" defTabSz="685800"/>
            <a:r>
              <a:rPr lang="en-AU" sz="1350" b="1" dirty="0">
                <a:solidFill>
                  <a:srgbClr val="0D5784"/>
                </a:solidFill>
                <a:latin typeface="Open Sans" panose="020B0606030504020204" pitchFamily="34" charset="0"/>
              </a:rPr>
              <a:t>Target 9 </a:t>
            </a:r>
            <a:r>
              <a:rPr lang="en-AU" sz="1350" b="1" dirty="0">
                <a:solidFill>
                  <a:srgbClr val="212529"/>
                </a:solidFill>
                <a:latin typeface="Open Sans" panose="020B0606030504020204" pitchFamily="34" charset="0"/>
              </a:rPr>
              <a:t>By 2031, increase the proportion of Aboriginal and Torres Strait Islander people living in appropriately sized (not overcrowded) housing to 88 per cent</a:t>
            </a:r>
          </a:p>
        </p:txBody>
      </p:sp>
    </p:spTree>
    <p:extLst>
      <p:ext uri="{BB962C8B-B14F-4D97-AF65-F5344CB8AC3E}">
        <p14:creationId xmlns:p14="http://schemas.microsoft.com/office/powerpoint/2010/main" val="233282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Figure CtG10.1 ">
            <a:extLst>
              <a:ext uri="{FF2B5EF4-FFF2-40B4-BE49-F238E27FC236}">
                <a16:creationId xmlns:a16="http://schemas.microsoft.com/office/drawing/2014/main" id="{C3D3332F-E353-4271-8413-3023B51E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176" y="1617990"/>
            <a:ext cx="5135165" cy="4382760"/>
          </a:xfrm>
          <a:prstGeom prst="rect">
            <a:avLst/>
          </a:prstGeom>
        </p:spPr>
      </p:pic>
      <p:sp>
        <p:nvSpPr>
          <p:cNvPr id="3" name="TextBox 2">
            <a:extLst>
              <a:ext uri="{FF2B5EF4-FFF2-40B4-BE49-F238E27FC236}">
                <a16:creationId xmlns:a16="http://schemas.microsoft.com/office/drawing/2014/main" id="{4E95F2F8-4545-8D00-35E5-1514A1AC3F86}"/>
              </a:ext>
            </a:extLst>
          </p:cNvPr>
          <p:cNvSpPr txBox="1"/>
          <p:nvPr/>
        </p:nvSpPr>
        <p:spPr>
          <a:xfrm>
            <a:off x="1019175" y="1019176"/>
            <a:ext cx="6991350" cy="507831"/>
          </a:xfrm>
          <a:prstGeom prst="rect">
            <a:avLst/>
          </a:prstGeom>
          <a:noFill/>
        </p:spPr>
        <p:txBody>
          <a:bodyPr wrap="square" rtlCol="0">
            <a:spAutoFit/>
          </a:bodyPr>
          <a:lstStyle/>
          <a:p>
            <a:pPr algn="ctr" defTabSz="685800"/>
            <a:r>
              <a:rPr lang="en-AU" sz="1350" b="1" dirty="0">
                <a:solidFill>
                  <a:srgbClr val="0D5784"/>
                </a:solidFill>
                <a:latin typeface="Open Sans" panose="020B0606030504020204" pitchFamily="34" charset="0"/>
              </a:rPr>
              <a:t>Target 10 </a:t>
            </a:r>
            <a:r>
              <a:rPr lang="en-AU" sz="1350" b="1" dirty="0">
                <a:solidFill>
                  <a:srgbClr val="212529"/>
                </a:solidFill>
                <a:latin typeface="Open Sans" panose="020B0606030504020204" pitchFamily="34" charset="0"/>
              </a:rPr>
              <a:t>By 2031, reduce the rate of Aboriginal and Torres Strait Islander adults held in incarceration by at least 15 per cent</a:t>
            </a:r>
          </a:p>
        </p:txBody>
      </p:sp>
    </p:spTree>
    <p:extLst>
      <p:ext uri="{BB962C8B-B14F-4D97-AF65-F5344CB8AC3E}">
        <p14:creationId xmlns:p14="http://schemas.microsoft.com/office/powerpoint/2010/main" val="3578331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Figure CtG12.1 ">
            <a:extLst>
              <a:ext uri="{FF2B5EF4-FFF2-40B4-BE49-F238E27FC236}">
                <a16:creationId xmlns:a16="http://schemas.microsoft.com/office/drawing/2014/main" id="{07307CDD-4EE3-4818-8279-95288694C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635" y="1721644"/>
            <a:ext cx="5850731" cy="4279106"/>
          </a:xfrm>
          <a:prstGeom prst="rect">
            <a:avLst/>
          </a:prstGeom>
        </p:spPr>
      </p:pic>
      <p:sp>
        <p:nvSpPr>
          <p:cNvPr id="3" name="TextBox 2">
            <a:extLst>
              <a:ext uri="{FF2B5EF4-FFF2-40B4-BE49-F238E27FC236}">
                <a16:creationId xmlns:a16="http://schemas.microsoft.com/office/drawing/2014/main" id="{668D6982-0D9D-8BBD-1712-F514C1B398A6}"/>
              </a:ext>
            </a:extLst>
          </p:cNvPr>
          <p:cNvSpPr txBox="1"/>
          <p:nvPr/>
        </p:nvSpPr>
        <p:spPr>
          <a:xfrm>
            <a:off x="1143000" y="1066801"/>
            <a:ext cx="7343775" cy="507831"/>
          </a:xfrm>
          <a:prstGeom prst="rect">
            <a:avLst/>
          </a:prstGeom>
          <a:noFill/>
        </p:spPr>
        <p:txBody>
          <a:bodyPr wrap="square" rtlCol="0">
            <a:spAutoFit/>
          </a:bodyPr>
          <a:lstStyle/>
          <a:p>
            <a:pPr defTabSz="685800"/>
            <a:r>
              <a:rPr lang="en-AU" sz="1350" b="1" dirty="0">
                <a:solidFill>
                  <a:srgbClr val="0D5784"/>
                </a:solidFill>
                <a:latin typeface="Open Sans" panose="020B0606030504020204" pitchFamily="34" charset="0"/>
              </a:rPr>
              <a:t>Target 12 </a:t>
            </a:r>
            <a:r>
              <a:rPr lang="en-AU" sz="1350" b="1" dirty="0">
                <a:solidFill>
                  <a:srgbClr val="212529"/>
                </a:solidFill>
                <a:latin typeface="Open Sans" panose="020B0606030504020204" pitchFamily="34" charset="0"/>
              </a:rPr>
              <a:t>By 2031, reduce the rate of overrepresentation of Aboriginal and Torres Strait Islander children (0-17 years old) in out-of-home care by 45 per cent</a:t>
            </a:r>
          </a:p>
        </p:txBody>
      </p:sp>
    </p:spTree>
    <p:extLst>
      <p:ext uri="{BB962C8B-B14F-4D97-AF65-F5344CB8AC3E}">
        <p14:creationId xmlns:p14="http://schemas.microsoft.com/office/powerpoint/2010/main" val="1151614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36512" y="116632"/>
            <a:ext cx="9180512" cy="936104"/>
          </a:xfrm>
        </p:spPr>
        <p:txBody>
          <a:bodyPr/>
          <a:lstStyle/>
          <a:p>
            <a:r>
              <a:rPr lang="en-US" sz="2400">
                <a:solidFill>
                  <a:schemeClr val="bg1"/>
                </a:solidFill>
              </a:rPr>
              <a:t>Land rig		</a:t>
            </a:r>
            <a:r>
              <a:rPr lang="en-AU" sz="2400" b="1">
                <a:solidFill>
                  <a:schemeClr val="tx1"/>
                </a:solidFill>
              </a:rPr>
              <a:t>Indigenous land holdings and ‘registered claims’</a:t>
            </a:r>
            <a:r>
              <a:rPr lang="en-US" sz="2400">
                <a:solidFill>
                  <a:schemeClr val="bg1"/>
                </a:solidFill>
              </a:rPr>
              <a:t> and registered claims</a:t>
            </a:r>
            <a:endParaRPr lang="en-US" sz="24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241" y="828007"/>
            <a:ext cx="6767516" cy="5685813"/>
          </a:xfrm>
          <a:prstGeom prst="rect">
            <a:avLst/>
          </a:prstGeom>
        </p:spPr>
      </p:pic>
    </p:spTree>
    <p:extLst>
      <p:ext uri="{BB962C8B-B14F-4D97-AF65-F5344CB8AC3E}">
        <p14:creationId xmlns:p14="http://schemas.microsoft.com/office/powerpoint/2010/main" val="2028222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36512" y="260648"/>
            <a:ext cx="9180512" cy="578882"/>
          </a:xfrm>
        </p:spPr>
        <p:txBody>
          <a:bodyPr>
            <a:normAutofit fontScale="90000"/>
          </a:bodyPr>
          <a:lstStyle/>
          <a:p>
            <a:pPr algn="ctr"/>
            <a:r>
              <a:rPr lang="en-AU" sz="2400" b="1" dirty="0">
                <a:solidFill>
                  <a:schemeClr val="tx1"/>
                </a:solidFill>
              </a:rPr>
              <a:t>		Indigenous land holdings and ‘discrete communities’</a:t>
            </a:r>
            <a:r>
              <a:rPr lang="en-AU" sz="1800" b="1" dirty="0">
                <a:solidFill>
                  <a:schemeClr val="tx1"/>
                </a:solidFill>
              </a:rPr>
              <a:t> </a:t>
            </a:r>
            <a:r>
              <a:rPr lang="en-US" sz="2400" dirty="0">
                <a:solidFill>
                  <a:schemeClr val="bg1"/>
                </a:solidFill>
              </a:rPr>
              <a:t>of Discrete Indigenous Communities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241" y="839530"/>
            <a:ext cx="6767515" cy="5685813"/>
          </a:xfrm>
          <a:prstGeom prst="rect">
            <a:avLst/>
          </a:prstGeom>
        </p:spPr>
      </p:pic>
    </p:spTree>
    <p:extLst>
      <p:ext uri="{BB962C8B-B14F-4D97-AF65-F5344CB8AC3E}">
        <p14:creationId xmlns:p14="http://schemas.microsoft.com/office/powerpoint/2010/main" val="771430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467544" y="764704"/>
            <a:ext cx="8047806" cy="5164458"/>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B01F1E5B-32D0-D08F-7E17-DC2C53D3C7EC}"/>
              </a:ext>
            </a:extLst>
          </p:cNvPr>
          <p:cNvSpPr txBox="1"/>
          <p:nvPr/>
        </p:nvSpPr>
        <p:spPr>
          <a:xfrm>
            <a:off x="241173" y="207797"/>
            <a:ext cx="8661654" cy="6928820"/>
          </a:xfrm>
          <a:prstGeom prst="rect">
            <a:avLst/>
          </a:prstGeom>
          <a:noFill/>
        </p:spPr>
        <p:txBody>
          <a:bodyPr wrap="square">
            <a:spAutoFit/>
          </a:bodyPr>
          <a:lstStyle/>
          <a:p>
            <a:pPr algn="ctr">
              <a:lnSpc>
                <a:spcPct val="107000"/>
              </a:lnSpc>
              <a:spcAft>
                <a:spcPts val="800"/>
              </a:spcAft>
            </a:pPr>
            <a:r>
              <a:rPr lang="en-AU" sz="2000" b="1" dirty="0">
                <a:effectLst/>
                <a:latin typeface="Calibri" panose="020F0502020204030204" pitchFamily="34" charset="0"/>
                <a:ea typeface="Calibri" panose="020F0502020204030204" pitchFamily="34" charset="0"/>
                <a:cs typeface="Times New Roman" panose="02020603050405020304" pitchFamily="18" charset="0"/>
              </a:rPr>
              <a:t>Why is the National Agreement </a:t>
            </a:r>
            <a:r>
              <a:rPr lang="en-AU" sz="2000" b="1" dirty="0">
                <a:latin typeface="Calibri" panose="020F0502020204030204" pitchFamily="34" charset="0"/>
                <a:ea typeface="Calibri" panose="020F0502020204030204" pitchFamily="34" charset="0"/>
                <a:cs typeface="Times New Roman" panose="02020603050405020304" pitchFamily="18" charset="0"/>
              </a:rPr>
              <a:t>on</a:t>
            </a:r>
            <a:r>
              <a:rPr lang="en-AU" sz="2000" b="1" dirty="0">
                <a:effectLst/>
                <a:latin typeface="Calibri" panose="020F0502020204030204" pitchFamily="34" charset="0"/>
                <a:ea typeface="Calibri" panose="020F0502020204030204" pitchFamily="34" charset="0"/>
                <a:cs typeface="Times New Roman" panose="02020603050405020304" pitchFamily="18" charset="0"/>
              </a:rPr>
              <a:t> Closing the Gap failing?</a:t>
            </a:r>
            <a:endParaRPr lang="en-AU"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The CTG framework lacks a clear policy logic and coherence</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There are massive historical backlogs but no objective assessment of need</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The 2017 </a:t>
            </a:r>
            <a:r>
              <a:rPr lang="en-AU" sz="2000" i="1" kern="100" dirty="0">
                <a:effectLst/>
                <a:latin typeface="Calibri" panose="020F0502020204030204" pitchFamily="34" charset="0"/>
                <a:ea typeface="Calibri" panose="020F0502020204030204" pitchFamily="34" charset="0"/>
                <a:cs typeface="Times New Roman" panose="02020603050405020304" pitchFamily="18" charset="0"/>
              </a:rPr>
              <a:t>Indigenous Expenditure Report </a:t>
            </a: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shows that much of the spend on Indigenous people is due to extra cost of service delivery</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Too much expenditure is negative, on incarceration, and too little is positive, on education and training of the young; too much is palliative, fixing health problems and too little is preventative, adequate shelter, and too much is imposed not invited and at times resisted </a:t>
            </a:r>
            <a:endParaRPr lang="en-AU"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Targets are unclear</a:t>
            </a:r>
            <a:r>
              <a:rPr lang="en-AU" sz="2000" kern="100" dirty="0">
                <a:latin typeface="Calibri" panose="020F0502020204030204" pitchFamily="34" charset="0"/>
                <a:ea typeface="Calibri" panose="020F0502020204030204" pitchFamily="34" charset="0"/>
                <a:cs typeface="Times New Roman" panose="02020603050405020304" pitchFamily="18" charset="0"/>
              </a:rPr>
              <a:t> - </a:t>
            </a: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the national population that is growing exponentially or remote communities whose residents are in greatest need</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There is too much duplication and waste and unclear demarcations between federal and state agencies (46%/54%) and mainstream and Indigenous specific programs (</a:t>
            </a:r>
            <a:r>
              <a:rPr lang="en-AU" sz="2000" kern="100" dirty="0">
                <a:latin typeface="Calibri" panose="020F0502020204030204" pitchFamily="34" charset="0"/>
                <a:ea typeface="Calibri" panose="020F0502020204030204" pitchFamily="34" charset="0"/>
                <a:cs typeface="Times New Roman" panose="02020603050405020304" pitchFamily="18" charset="0"/>
              </a:rPr>
              <a:t>82%</a:t>
            </a: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/18%)?</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There is too little community-control</a:t>
            </a:r>
          </a:p>
          <a:p>
            <a:pPr>
              <a:lnSpc>
                <a:spcPct val="107000"/>
              </a:lnSpc>
              <a:spcAft>
                <a:spcPts val="800"/>
              </a:spcAft>
            </a:pPr>
            <a:r>
              <a:rPr lang="en-AU" sz="2000" kern="100" dirty="0">
                <a:latin typeface="Calibri" panose="020F0502020204030204" pitchFamily="34" charset="0"/>
                <a:ea typeface="Calibri" panose="020F0502020204030204" pitchFamily="34" charset="0"/>
                <a:cs typeface="Times New Roman" panose="02020603050405020304" pitchFamily="18" charset="0"/>
              </a:rPr>
              <a:t>T</a:t>
            </a: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here is too much room for buck passing (inclusive now of local governments and First Nations organisations under the National Agreement)</a:t>
            </a:r>
          </a:p>
          <a:p>
            <a:pPr>
              <a:lnSpc>
                <a:spcPct val="107000"/>
              </a:lnSpc>
              <a:spcAft>
                <a:spcPts val="800"/>
              </a:spcAft>
            </a:pP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1871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467544" y="764704"/>
            <a:ext cx="8047806" cy="5164458"/>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B01F1E5B-32D0-D08F-7E17-DC2C53D3C7EC}"/>
              </a:ext>
            </a:extLst>
          </p:cNvPr>
          <p:cNvSpPr txBox="1"/>
          <p:nvPr/>
        </p:nvSpPr>
        <p:spPr>
          <a:xfrm>
            <a:off x="241173" y="444664"/>
            <a:ext cx="8661654" cy="9494650"/>
          </a:xfrm>
          <a:prstGeom prst="rect">
            <a:avLst/>
          </a:prstGeom>
          <a:noFill/>
        </p:spPr>
        <p:txBody>
          <a:bodyPr wrap="square">
            <a:spAutoFit/>
          </a:bodyPr>
          <a:lstStyle/>
          <a:p>
            <a:pPr marL="457200" algn="ctr">
              <a:lnSpc>
                <a:spcPct val="107000"/>
              </a:lnSpc>
            </a:pPr>
            <a:r>
              <a:rPr lang="en-AU" sz="2000" b="1" kern="100" dirty="0">
                <a:effectLst/>
                <a:latin typeface="Calibri" panose="020F0502020204030204" pitchFamily="34" charset="0"/>
                <a:ea typeface="Calibri" panose="020F0502020204030204" pitchFamily="34" charset="0"/>
                <a:cs typeface="Times New Roman" panose="02020603050405020304" pitchFamily="18" charset="0"/>
              </a:rPr>
              <a:t>Why is the National Agreement on Closing the Gap especially failing in the Northern Territory?</a:t>
            </a:r>
          </a:p>
          <a:p>
            <a:pPr marL="457200">
              <a:lnSpc>
                <a:spcPct val="107000"/>
              </a:lnSpc>
            </a:pP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6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Massive colonial legacies and ongoing neglect</a:t>
            </a:r>
          </a:p>
          <a:p>
            <a:pPr marL="457200">
              <a:lnSpc>
                <a:spcPct val="107000"/>
              </a:lnSpc>
              <a:spcAft>
                <a:spcPts val="6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Remoteness means absence of mainstream opportunities</a:t>
            </a:r>
          </a:p>
          <a:p>
            <a:pPr marL="457200">
              <a:lnSpc>
                <a:spcPct val="107000"/>
              </a:lnSpc>
              <a:spcAft>
                <a:spcPts val="6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Numerous small communities challenge standard service delivery approaches</a:t>
            </a:r>
          </a:p>
          <a:p>
            <a:pPr marL="457200">
              <a:lnSpc>
                <a:spcPct val="107000"/>
              </a:lnSpc>
              <a:spcAft>
                <a:spcPts val="6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There is much resistance to imposed policies of sameness</a:t>
            </a:r>
          </a:p>
          <a:p>
            <a:pPr marL="457200">
              <a:lnSpc>
                <a:spcPct val="107000"/>
              </a:lnSpc>
              <a:spcAft>
                <a:spcPts val="6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The century old ‘develop the north’ mentality has served Indigenous people badly but continues in new forms today </a:t>
            </a:r>
          </a:p>
          <a:p>
            <a:pPr marL="457200">
              <a:lnSpc>
                <a:spcPct val="107000"/>
              </a:lnSpc>
              <a:spcAft>
                <a:spcPts val="6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There is too little attention to Indigenous ‘voices’ and priorities</a:t>
            </a:r>
          </a:p>
          <a:p>
            <a:pPr marL="457200">
              <a:lnSpc>
                <a:spcPct val="107000"/>
              </a:lnSpc>
              <a:spcAft>
                <a:spcPts val="6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The NTER and Stronger Futures approaches (2007 to the present) have been expensive failures</a:t>
            </a:r>
          </a:p>
          <a:p>
            <a:pPr marL="457200">
              <a:lnSpc>
                <a:spcPct val="107000"/>
              </a:lnSpc>
              <a:spcAft>
                <a:spcPts val="6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CDP has been an impoverishing disaster; income management is ineffective and expensive; NT public housing is inadequate; etc </a:t>
            </a:r>
            <a:r>
              <a:rPr lang="en-AU" sz="2000" kern="100" dirty="0" err="1">
                <a:effectLst/>
                <a:latin typeface="Calibri" panose="020F0502020204030204" pitchFamily="34" charset="0"/>
                <a:ea typeface="Calibri" panose="020F0502020204030204" pitchFamily="34" charset="0"/>
                <a:cs typeface="Times New Roman" panose="02020603050405020304" pitchFamily="18" charset="0"/>
              </a:rPr>
              <a:t>etc</a:t>
            </a: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600"/>
              </a:spcAft>
            </a:pPr>
            <a:r>
              <a:rPr lang="en-AU" sz="2000" dirty="0">
                <a:effectLst/>
                <a:latin typeface="Calibri" panose="020F0502020204030204" pitchFamily="34" charset="0"/>
                <a:ea typeface="Calibri" panose="020F0502020204030204" pitchFamily="34" charset="0"/>
                <a:cs typeface="Times New Roman" panose="02020603050405020304" pitchFamily="18" charset="0"/>
              </a:rPr>
              <a:t>Governmental social engineering has destroyed community organisations</a:t>
            </a:r>
            <a:endPar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AU"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AU"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AU"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AU"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AU"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7005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D314-9E07-9628-39C8-110C2323D806}"/>
              </a:ext>
            </a:extLst>
          </p:cNvPr>
          <p:cNvSpPr>
            <a:spLocks noGrp="1"/>
          </p:cNvSpPr>
          <p:nvPr>
            <p:ph type="title"/>
          </p:nvPr>
        </p:nvSpPr>
        <p:spPr>
          <a:xfrm>
            <a:off x="468313" y="765175"/>
            <a:ext cx="8229600" cy="1143000"/>
          </a:xfrm>
        </p:spPr>
        <p:txBody>
          <a:bodyPr wrap="square" anchor="ctr">
            <a:normAutofit/>
          </a:bodyPr>
          <a:lstStyle/>
          <a:p>
            <a:r>
              <a:rPr lang="en-AU" b="1"/>
              <a:t>Outline of talk</a:t>
            </a:r>
          </a:p>
        </p:txBody>
      </p:sp>
      <p:graphicFrame>
        <p:nvGraphicFramePr>
          <p:cNvPr id="7" name="Content Placeholder 2">
            <a:extLst>
              <a:ext uri="{FF2B5EF4-FFF2-40B4-BE49-F238E27FC236}">
                <a16:creationId xmlns:a16="http://schemas.microsoft.com/office/drawing/2014/main" id="{28A7A720-49AA-C1CE-9E10-8F56EF71C68E}"/>
              </a:ext>
            </a:extLst>
          </p:cNvPr>
          <p:cNvGraphicFramePr>
            <a:graphicFrameLocks noGrp="1"/>
          </p:cNvGraphicFramePr>
          <p:nvPr>
            <p:ph idx="1"/>
            <p:extLst>
              <p:ext uri="{D42A27DB-BD31-4B8C-83A1-F6EECF244321}">
                <p14:modId xmlns:p14="http://schemas.microsoft.com/office/powerpoint/2010/main" val="2472718963"/>
              </p:ext>
            </p:extLst>
          </p:nvPr>
        </p:nvGraphicFramePr>
        <p:xfrm>
          <a:off x="457200" y="1916113"/>
          <a:ext cx="8229600" cy="4210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035956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467544" y="764704"/>
            <a:ext cx="8047806" cy="5164458"/>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B01F1E5B-32D0-D08F-7E17-DC2C53D3C7EC}"/>
              </a:ext>
            </a:extLst>
          </p:cNvPr>
          <p:cNvSpPr txBox="1"/>
          <p:nvPr/>
        </p:nvSpPr>
        <p:spPr>
          <a:xfrm>
            <a:off x="241173" y="444664"/>
            <a:ext cx="8661654" cy="5500865"/>
          </a:xfrm>
          <a:prstGeom prst="rect">
            <a:avLst/>
          </a:prstGeom>
          <a:noFill/>
        </p:spPr>
        <p:txBody>
          <a:bodyPr wrap="square">
            <a:spAutoFit/>
          </a:bodyPr>
          <a:lstStyle/>
          <a:p>
            <a:pPr algn="ctr">
              <a:lnSpc>
                <a:spcPct val="107000"/>
              </a:lnSpc>
              <a:spcAft>
                <a:spcPts val="800"/>
              </a:spcAft>
            </a:pPr>
            <a:r>
              <a:rPr lang="en-AU" sz="2400" b="1" kern="100" dirty="0">
                <a:effectLst/>
                <a:latin typeface="Calibri" panose="020F0502020204030204" pitchFamily="34" charset="0"/>
                <a:ea typeface="Calibri" panose="020F0502020204030204" pitchFamily="34" charset="0"/>
                <a:cs typeface="Times New Roman" panose="02020603050405020304" pitchFamily="18" charset="0"/>
              </a:rPr>
              <a:t>The result of poor governance is deep and deepening poverty </a:t>
            </a:r>
          </a:p>
          <a:p>
            <a:pPr>
              <a:lnSpc>
                <a:spcPct val="107000"/>
              </a:lnSpc>
              <a:spcAft>
                <a:spcPts val="800"/>
              </a:spcAft>
            </a:pPr>
            <a:endParaRPr lang="en-AU"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2400" kern="100" dirty="0">
                <a:effectLst/>
                <a:latin typeface="Calibri" panose="020F0502020204030204" pitchFamily="34" charset="0"/>
                <a:ea typeface="Calibri" panose="020F0502020204030204" pitchFamily="34" charset="0"/>
                <a:cs typeface="Times New Roman" panose="02020603050405020304" pitchFamily="18" charset="0"/>
              </a:rPr>
              <a:t>Only 3-4 in 10 adults are employed</a:t>
            </a:r>
          </a:p>
          <a:p>
            <a:pPr>
              <a:lnSpc>
                <a:spcPct val="107000"/>
              </a:lnSpc>
              <a:spcAft>
                <a:spcPts val="800"/>
              </a:spcAft>
            </a:pPr>
            <a:r>
              <a:rPr lang="en-AU" sz="2400" kern="100" dirty="0">
                <a:effectLst/>
                <a:latin typeface="Calibri" panose="020F0502020204030204" pitchFamily="34" charset="0"/>
                <a:ea typeface="Calibri" panose="020F0502020204030204" pitchFamily="34" charset="0"/>
                <a:cs typeface="Times New Roman" panose="02020603050405020304" pitchFamily="18" charset="0"/>
              </a:rPr>
              <a:t>Being on Newstart/CDP is a recipe for livelihood misery and deep poverty </a:t>
            </a:r>
          </a:p>
          <a:p>
            <a:pPr>
              <a:lnSpc>
                <a:spcPct val="107000"/>
              </a:lnSpc>
              <a:spcAft>
                <a:spcPts val="800"/>
              </a:spcAft>
            </a:pPr>
            <a:r>
              <a:rPr lang="en-AU" sz="2400" kern="100" dirty="0">
                <a:effectLst/>
                <a:latin typeface="Calibri" panose="020F0502020204030204" pitchFamily="34" charset="0"/>
                <a:ea typeface="Calibri" panose="020F0502020204030204" pitchFamily="34" charset="0"/>
                <a:cs typeface="Times New Roman" panose="02020603050405020304" pitchFamily="18" charset="0"/>
              </a:rPr>
              <a:t>More than 50% of Indigenous people in the NT live under the poverty line</a:t>
            </a:r>
          </a:p>
          <a:p>
            <a:pPr>
              <a:lnSpc>
                <a:spcPct val="107000"/>
              </a:lnSpc>
              <a:spcAft>
                <a:spcPts val="800"/>
              </a:spcAft>
            </a:pPr>
            <a:r>
              <a:rPr lang="en-AU" sz="2400" kern="100" dirty="0">
                <a:effectLst/>
                <a:latin typeface="Calibri" panose="020F0502020204030204" pitchFamily="34" charset="0"/>
                <a:ea typeface="Calibri" panose="020F0502020204030204" pitchFamily="34" charset="0"/>
                <a:cs typeface="Times New Roman" panose="02020603050405020304" pitchFamily="18" charset="0"/>
              </a:rPr>
              <a:t>High prices for goods and services result in food and energy insecurity, alongside over-crowded housing leading to …</a:t>
            </a:r>
          </a:p>
          <a:p>
            <a:pPr>
              <a:lnSpc>
                <a:spcPct val="107000"/>
              </a:lnSpc>
              <a:spcAft>
                <a:spcPts val="800"/>
              </a:spcAft>
            </a:pPr>
            <a:r>
              <a:rPr lang="en-AU" sz="2400" kern="100" dirty="0">
                <a:effectLst/>
                <a:latin typeface="Calibri" panose="020F0502020204030204" pitchFamily="34" charset="0"/>
                <a:ea typeface="Calibri" panose="020F0502020204030204" pitchFamily="34" charset="0"/>
                <a:cs typeface="Times New Roman" panose="02020603050405020304" pitchFamily="18" charset="0"/>
              </a:rPr>
              <a:t>High morbidity and premature death and youth anomie</a:t>
            </a:r>
          </a:p>
          <a:p>
            <a:r>
              <a:rPr lang="en-AU" sz="2400" dirty="0">
                <a:effectLst/>
                <a:latin typeface="Calibri" panose="020F0502020204030204" pitchFamily="34" charset="0"/>
                <a:ea typeface="Calibri" panose="020F0502020204030204" pitchFamily="34" charset="0"/>
                <a:cs typeface="Times New Roman" panose="02020603050405020304" pitchFamily="18" charset="0"/>
              </a:rPr>
              <a:t>And current increased migration to urban centres and social disruption by youth is linked to outbursts of deep discontent</a:t>
            </a:r>
            <a:endParaRPr kumimoji="0" lang="en-AU"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3965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837D49-E9A4-6218-7BCD-5125F609E7CB}"/>
              </a:ext>
            </a:extLst>
          </p:cNvPr>
          <p:cNvSpPr txBox="1"/>
          <p:nvPr/>
        </p:nvSpPr>
        <p:spPr>
          <a:xfrm>
            <a:off x="628649" y="320040"/>
            <a:ext cx="8274177" cy="6349320"/>
          </a:xfrm>
          <a:prstGeom prst="rect">
            <a:avLst/>
          </a:prstGeom>
        </p:spPr>
        <p:txBody>
          <a:bodyPr vert="horz" lIns="91440" tIns="45720" rIns="91440" bIns="45720" rtlCol="0">
            <a:normAutofit fontScale="25000" lnSpcReduction="20000"/>
          </a:bodyPr>
          <a:lstStyle/>
          <a:p>
            <a:pPr indent="-228600">
              <a:lnSpc>
                <a:spcPct val="90000"/>
              </a:lnSpc>
              <a:spcAft>
                <a:spcPts val="600"/>
              </a:spcAft>
              <a:buFont typeface="Arial" panose="020B0604020202020204" pitchFamily="34" charset="0"/>
              <a:buChar char="•"/>
            </a:pPr>
            <a:endParaRPr lang="en-US" sz="800" dirty="0"/>
          </a:p>
          <a:p>
            <a:pPr algn="ctr">
              <a:lnSpc>
                <a:spcPct val="90000"/>
              </a:lnSpc>
              <a:spcAft>
                <a:spcPts val="600"/>
              </a:spcAft>
            </a:pPr>
            <a:r>
              <a:rPr lang="en-US" sz="8000" b="1" dirty="0"/>
              <a:t>Proposals for national reform</a:t>
            </a:r>
          </a:p>
          <a:p>
            <a:pPr algn="ctr">
              <a:lnSpc>
                <a:spcPct val="90000"/>
              </a:lnSpc>
              <a:spcAft>
                <a:spcPts val="600"/>
              </a:spcAft>
            </a:pPr>
            <a:endParaRPr lang="en-US" sz="8000" b="1" dirty="0"/>
          </a:p>
          <a:p>
            <a:pPr>
              <a:lnSpc>
                <a:spcPct val="90000"/>
              </a:lnSpc>
              <a:spcAft>
                <a:spcPts val="600"/>
              </a:spcAft>
            </a:pPr>
            <a:r>
              <a:rPr lang="en-US" sz="8000" dirty="0"/>
              <a:t>Reframe the National Agreement to CTG to properly </a:t>
            </a:r>
            <a:r>
              <a:rPr lang="en-US" sz="8000" dirty="0" err="1"/>
              <a:t>recognise</a:t>
            </a:r>
            <a:r>
              <a:rPr lang="en-US" sz="8000" dirty="0"/>
              <a:t> the diverse realities of First Nations people’s lives</a:t>
            </a:r>
          </a:p>
          <a:p>
            <a:pPr indent="-228600">
              <a:lnSpc>
                <a:spcPct val="90000"/>
              </a:lnSpc>
              <a:spcAft>
                <a:spcPts val="600"/>
              </a:spcAft>
              <a:buFont typeface="Arial" panose="020B0604020202020204" pitchFamily="34" charset="0"/>
              <a:buChar char="•"/>
            </a:pPr>
            <a:endParaRPr lang="en-US" sz="8000" dirty="0"/>
          </a:p>
          <a:p>
            <a:pPr>
              <a:lnSpc>
                <a:spcPct val="90000"/>
              </a:lnSpc>
              <a:spcAft>
                <a:spcPts val="600"/>
              </a:spcAft>
            </a:pPr>
            <a:r>
              <a:rPr lang="en-US" sz="8000" dirty="0"/>
              <a:t>Quantify the extent of needs and backlogs and fund and deliver equitably</a:t>
            </a:r>
          </a:p>
          <a:p>
            <a:pPr>
              <a:lnSpc>
                <a:spcPct val="90000"/>
              </a:lnSpc>
              <a:spcAft>
                <a:spcPts val="600"/>
              </a:spcAft>
            </a:pPr>
            <a:endParaRPr lang="en-US" sz="8000" dirty="0"/>
          </a:p>
          <a:p>
            <a:pPr marL="685800" indent="-685800">
              <a:lnSpc>
                <a:spcPct val="90000"/>
              </a:lnSpc>
              <a:spcAft>
                <a:spcPts val="600"/>
              </a:spcAft>
              <a:buFont typeface="Arial" panose="020B0604020202020204" pitchFamily="34" charset="0"/>
              <a:buChar char="•"/>
            </a:pPr>
            <a:r>
              <a:rPr lang="en-US" sz="8000" dirty="0"/>
              <a:t>Where does the money go? Revive the Indigenous Expenditure Report</a:t>
            </a:r>
          </a:p>
          <a:p>
            <a:pPr marL="685800" indent="-685800">
              <a:lnSpc>
                <a:spcPct val="90000"/>
              </a:lnSpc>
              <a:spcAft>
                <a:spcPts val="600"/>
              </a:spcAft>
              <a:buFont typeface="Arial" panose="020B0604020202020204" pitchFamily="34" charset="0"/>
              <a:buChar char="•"/>
            </a:pPr>
            <a:r>
              <a:rPr lang="en-US" sz="8000" dirty="0"/>
              <a:t>How are resources spent: are programs invited or imposed?</a:t>
            </a:r>
          </a:p>
          <a:p>
            <a:pPr marL="685800" indent="-685800">
              <a:lnSpc>
                <a:spcPct val="90000"/>
              </a:lnSpc>
              <a:spcAft>
                <a:spcPts val="600"/>
              </a:spcAft>
              <a:buFont typeface="Arial" panose="020B0604020202020204" pitchFamily="34" charset="0"/>
              <a:buChar char="•"/>
            </a:pPr>
            <a:r>
              <a:rPr lang="en-US" sz="8000" dirty="0"/>
              <a:t>Distinguish citizenship rights from special ‘First Nations’ rights</a:t>
            </a:r>
          </a:p>
          <a:p>
            <a:pPr marL="685800" indent="-685800">
              <a:lnSpc>
                <a:spcPct val="90000"/>
              </a:lnSpc>
              <a:spcAft>
                <a:spcPts val="600"/>
              </a:spcAft>
              <a:buFont typeface="Arial" panose="020B0604020202020204" pitchFamily="34" charset="0"/>
              <a:buChar char="•"/>
            </a:pPr>
            <a:endParaRPr lang="en-US" sz="8000" dirty="0"/>
          </a:p>
          <a:p>
            <a:pPr>
              <a:lnSpc>
                <a:spcPct val="90000"/>
              </a:lnSpc>
              <a:spcAft>
                <a:spcPts val="600"/>
              </a:spcAft>
            </a:pPr>
            <a:r>
              <a:rPr lang="en-US" sz="8000" dirty="0"/>
              <a:t>Recast policy to </a:t>
            </a:r>
            <a:r>
              <a:rPr lang="en-US" sz="8000" dirty="0" err="1"/>
              <a:t>recognise</a:t>
            </a:r>
            <a:r>
              <a:rPr lang="en-US" sz="8000" dirty="0"/>
              <a:t> different ways of living and diverse aspirations</a:t>
            </a:r>
          </a:p>
          <a:p>
            <a:pPr>
              <a:lnSpc>
                <a:spcPct val="90000"/>
              </a:lnSpc>
              <a:spcAft>
                <a:spcPts val="600"/>
              </a:spcAft>
            </a:pPr>
            <a:endParaRPr lang="en-US" sz="8000" dirty="0"/>
          </a:p>
          <a:p>
            <a:pPr marL="685800" indent="-685800">
              <a:lnSpc>
                <a:spcPct val="90000"/>
              </a:lnSpc>
              <a:spcAft>
                <a:spcPts val="600"/>
              </a:spcAft>
              <a:buFont typeface="Arial" panose="020B0604020202020204" pitchFamily="34" charset="0"/>
              <a:buChar char="•"/>
            </a:pPr>
            <a:r>
              <a:rPr lang="en-US" sz="8000" dirty="0"/>
              <a:t>Where people aspire to join the mainstream support them in the quest for sameness </a:t>
            </a:r>
            <a:r>
              <a:rPr lang="en-US" sz="8000" u="sng" dirty="0"/>
              <a:t>aware of legacies and discrimination</a:t>
            </a:r>
          </a:p>
          <a:p>
            <a:pPr marL="685800" indent="-685800">
              <a:lnSpc>
                <a:spcPct val="90000"/>
              </a:lnSpc>
              <a:spcAft>
                <a:spcPts val="600"/>
              </a:spcAft>
              <a:buFont typeface="Arial" panose="020B0604020202020204" pitchFamily="34" charset="0"/>
              <a:buChar char="•"/>
            </a:pPr>
            <a:r>
              <a:rPr lang="en-US" sz="8000" dirty="0"/>
              <a:t>Where people aspire to live differently support them in the quest for difference even on country </a:t>
            </a:r>
            <a:r>
              <a:rPr lang="en-US" sz="8000" u="sng" dirty="0"/>
              <a:t>without ignoring their citizenship rights </a:t>
            </a:r>
          </a:p>
          <a:p>
            <a:pPr indent="-228600">
              <a:lnSpc>
                <a:spcPct val="90000"/>
              </a:lnSpc>
              <a:spcAft>
                <a:spcPts val="600"/>
              </a:spcAft>
              <a:buFont typeface="Arial" panose="020B0604020202020204" pitchFamily="34" charset="0"/>
              <a:buChar char="•"/>
            </a:pPr>
            <a:endParaRPr lang="en-US" sz="8000" dirty="0"/>
          </a:p>
          <a:p>
            <a:pPr>
              <a:lnSpc>
                <a:spcPct val="90000"/>
              </a:lnSpc>
              <a:spcAft>
                <a:spcPts val="600"/>
              </a:spcAft>
            </a:pPr>
            <a:r>
              <a:rPr lang="en-US" sz="8000" dirty="0"/>
              <a:t>Differentiate those in greatest need</a:t>
            </a:r>
          </a:p>
          <a:p>
            <a:pPr>
              <a:lnSpc>
                <a:spcPct val="90000"/>
              </a:lnSpc>
              <a:spcAft>
                <a:spcPts val="600"/>
              </a:spcAft>
            </a:pPr>
            <a:endParaRPr lang="en-US" sz="8000" dirty="0"/>
          </a:p>
          <a:p>
            <a:pPr marL="685800" indent="-685800">
              <a:lnSpc>
                <a:spcPct val="90000"/>
              </a:lnSpc>
              <a:spcAft>
                <a:spcPts val="600"/>
              </a:spcAft>
              <a:buFont typeface="Arial" panose="020B0604020202020204" pitchFamily="34" charset="0"/>
              <a:buChar char="•"/>
            </a:pPr>
            <a:r>
              <a:rPr lang="en-US" sz="8000" dirty="0"/>
              <a:t>As individuals/families, mainly in urban and township settings </a:t>
            </a:r>
          </a:p>
          <a:p>
            <a:pPr marL="685800" indent="-685800">
              <a:lnSpc>
                <a:spcPct val="90000"/>
              </a:lnSpc>
              <a:spcAft>
                <a:spcPts val="600"/>
              </a:spcAft>
              <a:buFont typeface="Arial" panose="020B0604020202020204" pitchFamily="34" charset="0"/>
              <a:buChar char="•"/>
            </a:pPr>
            <a:r>
              <a:rPr lang="en-US" sz="8000" dirty="0"/>
              <a:t>As ‘discrete’ communities, mainly in remote Australia</a:t>
            </a:r>
          </a:p>
          <a:p>
            <a:pPr marL="685800" indent="-685800">
              <a:lnSpc>
                <a:spcPct val="90000"/>
              </a:lnSpc>
              <a:spcAft>
                <a:spcPts val="600"/>
              </a:spcAft>
              <a:buFont typeface="Arial" panose="020B0604020202020204" pitchFamily="34" charset="0"/>
              <a:buChar char="•"/>
            </a:pPr>
            <a:endParaRPr lang="en-US" sz="7200" dirty="0"/>
          </a:p>
        </p:txBody>
      </p:sp>
    </p:spTree>
    <p:extLst>
      <p:ext uri="{BB962C8B-B14F-4D97-AF65-F5344CB8AC3E}">
        <p14:creationId xmlns:p14="http://schemas.microsoft.com/office/powerpoint/2010/main" val="1496187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C9837D49-E9A4-6218-7BCD-5125F609E7CB}"/>
              </a:ext>
            </a:extLst>
          </p:cNvPr>
          <p:cNvSpPr txBox="1"/>
          <p:nvPr/>
        </p:nvSpPr>
        <p:spPr>
          <a:xfrm>
            <a:off x="628649" y="320040"/>
            <a:ext cx="8274177" cy="6349320"/>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72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CB1E405F-AC73-8CA8-AC18-4E6E1C454BB2}"/>
              </a:ext>
            </a:extLst>
          </p:cNvPr>
          <p:cNvSpPr txBox="1"/>
          <p:nvPr/>
        </p:nvSpPr>
        <p:spPr>
          <a:xfrm>
            <a:off x="389761" y="404664"/>
            <a:ext cx="8513065" cy="6146041"/>
          </a:xfrm>
          <a:prstGeom prst="rect">
            <a:avLst/>
          </a:prstGeom>
          <a:noFill/>
        </p:spPr>
        <p:txBody>
          <a:bodyPr wrap="square">
            <a:spAutoFit/>
          </a:bodyPr>
          <a:lstStyle/>
          <a:p>
            <a:pPr algn="ctr">
              <a:lnSpc>
                <a:spcPct val="107000"/>
              </a:lnSpc>
              <a:spcAft>
                <a:spcPts val="800"/>
              </a:spcAft>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Proposals for NT reform in the ‘new’ economy</a:t>
            </a:r>
          </a:p>
          <a:p>
            <a:pPr algn="ctr">
              <a:lnSpc>
                <a:spcPct val="107000"/>
              </a:lnSpc>
              <a:spcAft>
                <a:spcPts val="800"/>
              </a:spcAft>
            </a:pP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Since May 2022 we have a new government with new national priorities to:</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kern="100" dirty="0" err="1">
                <a:effectLst/>
                <a:latin typeface="Calibri" panose="020F0502020204030204" pitchFamily="34" charset="0"/>
                <a:ea typeface="Calibri" panose="020F0502020204030204" pitchFamily="34" charset="0"/>
                <a:cs typeface="Times New Roman" panose="02020603050405020304" pitchFamily="18" charset="0"/>
              </a:rPr>
              <a:t>Decarbonise</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by 2050</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To switch the economy from fossil fuel dependence to renewables</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To enhance biodiversity and repair nature</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To constitutionally embed an advisory Voice to the parliament and executive</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First Nations people in the NT are already engaged in biodiversity conservation and decarbonization projects on their lands (as I will show from my research)</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And First Nations lands are highly prospective for the transition to renewables despite remoteness</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This is a propitious moment for First Nations people in the NT</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It is essential that the national projects of decarbonization and ‘nature repair’ are properly inclusive of First Nations lands and people and aspirations</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Australia will fail to decarbonize and protect nature unless it decolonizes </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8306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F9FE8-2717-F8A1-3020-4610583B5AD8}"/>
              </a:ext>
            </a:extLst>
          </p:cNvPr>
          <p:cNvSpPr>
            <a:spLocks noGrp="1"/>
          </p:cNvSpPr>
          <p:nvPr>
            <p:ph type="ctrTitle"/>
          </p:nvPr>
        </p:nvSpPr>
        <p:spPr/>
        <p:txBody>
          <a:bodyPr/>
          <a:lstStyle/>
          <a:p>
            <a:endParaRPr lang="en-AU" dirty="0"/>
          </a:p>
        </p:txBody>
      </p:sp>
      <p:sp>
        <p:nvSpPr>
          <p:cNvPr id="3" name="Subtitle 2">
            <a:extLst>
              <a:ext uri="{FF2B5EF4-FFF2-40B4-BE49-F238E27FC236}">
                <a16:creationId xmlns:a16="http://schemas.microsoft.com/office/drawing/2014/main" id="{096917DF-4340-84CC-4AF2-52252DB7C4D9}"/>
              </a:ext>
            </a:extLst>
          </p:cNvPr>
          <p:cNvSpPr>
            <a:spLocks noGrp="1"/>
          </p:cNvSpPr>
          <p:nvPr>
            <p:ph type="subTitle" idx="1"/>
          </p:nvPr>
        </p:nvSpPr>
        <p:spPr/>
        <p:txBody>
          <a:bodyPr/>
          <a:lstStyle/>
          <a:p>
            <a:endParaRPr lang="en-AU" dirty="0"/>
          </a:p>
        </p:txBody>
      </p:sp>
      <p:graphicFrame>
        <p:nvGraphicFramePr>
          <p:cNvPr id="4" name="Object 3">
            <a:extLst>
              <a:ext uri="{FF2B5EF4-FFF2-40B4-BE49-F238E27FC236}">
                <a16:creationId xmlns:a16="http://schemas.microsoft.com/office/drawing/2014/main" id="{4335D0F6-CD03-A59E-2FAE-5190345470E9}"/>
              </a:ext>
            </a:extLst>
          </p:cNvPr>
          <p:cNvGraphicFramePr>
            <a:graphicFrameLocks noChangeAspect="1"/>
          </p:cNvGraphicFramePr>
          <p:nvPr/>
        </p:nvGraphicFramePr>
        <p:xfrm>
          <a:off x="832474" y="857250"/>
          <a:ext cx="7168526" cy="5080192"/>
        </p:xfrm>
        <a:graphic>
          <a:graphicData uri="http://schemas.openxmlformats.org/presentationml/2006/ole">
            <mc:AlternateContent xmlns:mc="http://schemas.openxmlformats.org/markup-compatibility/2006">
              <mc:Choice xmlns:v="urn:schemas-microsoft-com:vml" Requires="v">
                <p:oleObj name="Acrobat Document" r:id="rId2" imgW="8010214" imgH="5676809" progId="AcroExch.Document.DC">
                  <p:embed/>
                </p:oleObj>
              </mc:Choice>
              <mc:Fallback>
                <p:oleObj name="Acrobat Document" r:id="rId2" imgW="8010214" imgH="5676809" progId="AcroExch.Document.DC">
                  <p:embed/>
                  <p:pic>
                    <p:nvPicPr>
                      <p:cNvPr id="4" name="Object 3">
                        <a:extLst>
                          <a:ext uri="{FF2B5EF4-FFF2-40B4-BE49-F238E27FC236}">
                            <a16:creationId xmlns:a16="http://schemas.microsoft.com/office/drawing/2014/main" id="{4335D0F6-CD03-A59E-2FAE-5190345470E9}"/>
                          </a:ext>
                        </a:extLst>
                      </p:cNvPr>
                      <p:cNvPicPr/>
                      <p:nvPr/>
                    </p:nvPicPr>
                    <p:blipFill>
                      <a:blip r:embed="rId3"/>
                      <a:stretch>
                        <a:fillRect/>
                      </a:stretch>
                    </p:blipFill>
                    <p:spPr>
                      <a:xfrm>
                        <a:off x="832474" y="857250"/>
                        <a:ext cx="7168526" cy="5080192"/>
                      </a:xfrm>
                      <a:prstGeom prst="rect">
                        <a:avLst/>
                      </a:prstGeom>
                    </p:spPr>
                  </p:pic>
                </p:oleObj>
              </mc:Fallback>
            </mc:AlternateContent>
          </a:graphicData>
        </a:graphic>
      </p:graphicFrame>
    </p:spTree>
    <p:extLst>
      <p:ext uri="{BB962C8B-B14F-4D97-AF65-F5344CB8AC3E}">
        <p14:creationId xmlns:p14="http://schemas.microsoft.com/office/powerpoint/2010/main" val="4130588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91A92555-191F-EFF1-BAFB-D9DD4FDB6585}"/>
              </a:ext>
            </a:extLst>
          </p:cNvPr>
          <p:cNvGraphicFramePr>
            <a:graphicFrameLocks noChangeAspect="1"/>
          </p:cNvGraphicFramePr>
          <p:nvPr/>
        </p:nvGraphicFramePr>
        <p:xfrm>
          <a:off x="762000" y="838798"/>
          <a:ext cx="7429500" cy="5161952"/>
        </p:xfrm>
        <a:graphic>
          <a:graphicData uri="http://schemas.openxmlformats.org/presentationml/2006/ole">
            <mc:AlternateContent xmlns:mc="http://schemas.openxmlformats.org/markup-compatibility/2006">
              <mc:Choice xmlns:v="urn:schemas-microsoft-com:vml" Requires="v">
                <p:oleObj name="Acrobat Document" r:id="rId2" imgW="11334699" imgH="8019998" progId="AcroExch.Document.DC">
                  <p:embed/>
                </p:oleObj>
              </mc:Choice>
              <mc:Fallback>
                <p:oleObj name="Acrobat Document" r:id="rId2" imgW="11334699" imgH="8019998" progId="AcroExch.Document.DC">
                  <p:embed/>
                  <p:pic>
                    <p:nvPicPr>
                      <p:cNvPr id="7" name="Object 6">
                        <a:extLst>
                          <a:ext uri="{FF2B5EF4-FFF2-40B4-BE49-F238E27FC236}">
                            <a16:creationId xmlns:a16="http://schemas.microsoft.com/office/drawing/2014/main" id="{91A92555-191F-EFF1-BAFB-D9DD4FDB6585}"/>
                          </a:ext>
                        </a:extLst>
                      </p:cNvPr>
                      <p:cNvPicPr/>
                      <p:nvPr/>
                    </p:nvPicPr>
                    <p:blipFill>
                      <a:blip r:embed="rId3"/>
                      <a:stretch>
                        <a:fillRect/>
                      </a:stretch>
                    </p:blipFill>
                    <p:spPr>
                      <a:xfrm>
                        <a:off x="762000" y="838798"/>
                        <a:ext cx="7429500" cy="5161952"/>
                      </a:xfrm>
                      <a:prstGeom prst="rect">
                        <a:avLst/>
                      </a:prstGeom>
                    </p:spPr>
                  </p:pic>
                </p:oleObj>
              </mc:Fallback>
            </mc:AlternateContent>
          </a:graphicData>
        </a:graphic>
      </p:graphicFrame>
    </p:spTree>
    <p:extLst>
      <p:ext uri="{BB962C8B-B14F-4D97-AF65-F5344CB8AC3E}">
        <p14:creationId xmlns:p14="http://schemas.microsoft.com/office/powerpoint/2010/main" val="1841293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6F3BC141-CD92-B78F-E42E-C65418EEA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2"/>
            <a:ext cx="9144000" cy="4770317"/>
          </a:xfrm>
          <a:prstGeom prst="rect">
            <a:avLst/>
          </a:prstGeom>
        </p:spPr>
      </p:pic>
    </p:spTree>
    <p:extLst>
      <p:ext uri="{BB962C8B-B14F-4D97-AF65-F5344CB8AC3E}">
        <p14:creationId xmlns:p14="http://schemas.microsoft.com/office/powerpoint/2010/main" val="1941333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5808-5F05-482A-A2DD-5DA1C9B0FE06}"/>
              </a:ext>
            </a:extLst>
          </p:cNvPr>
          <p:cNvSpPr>
            <a:spLocks noGrp="1"/>
          </p:cNvSpPr>
          <p:nvPr>
            <p:ph type="title"/>
          </p:nvPr>
        </p:nvSpPr>
        <p:spPr>
          <a:xfrm>
            <a:off x="295738" y="918031"/>
            <a:ext cx="7886700" cy="672645"/>
          </a:xfrm>
        </p:spPr>
        <p:txBody>
          <a:bodyPr>
            <a:normAutofit fontScale="90000"/>
          </a:bodyPr>
          <a:lstStyle/>
          <a:p>
            <a:endParaRPr lang="en-AU" b="1" dirty="0"/>
          </a:p>
        </p:txBody>
      </p:sp>
      <p:pic>
        <p:nvPicPr>
          <p:cNvPr id="4" name="Picture 3">
            <a:extLst>
              <a:ext uri="{FF2B5EF4-FFF2-40B4-BE49-F238E27FC236}">
                <a16:creationId xmlns:a16="http://schemas.microsoft.com/office/drawing/2014/main" id="{57561193-0AC0-46BF-BA5A-3933FFB49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738" y="1590676"/>
            <a:ext cx="8513408" cy="3685481"/>
          </a:xfrm>
          <a:prstGeom prst="rect">
            <a:avLst/>
          </a:prstGeom>
        </p:spPr>
      </p:pic>
    </p:spTree>
    <p:extLst>
      <p:ext uri="{BB962C8B-B14F-4D97-AF65-F5344CB8AC3E}">
        <p14:creationId xmlns:p14="http://schemas.microsoft.com/office/powerpoint/2010/main" val="2786923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D2C36-7CAE-3094-5177-FA3A9A104F0A}"/>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AA270034-C298-918D-363A-CED92A343DB5}"/>
              </a:ext>
            </a:extLst>
          </p:cNvPr>
          <p:cNvSpPr>
            <a:spLocks noGrp="1"/>
          </p:cNvSpPr>
          <p:nvPr>
            <p:ph type="subTitle" idx="1"/>
          </p:nvPr>
        </p:nvSpPr>
        <p:spPr/>
        <p:txBody>
          <a:bodyPr/>
          <a:lstStyle/>
          <a:p>
            <a:endParaRPr lang="en-AU"/>
          </a:p>
        </p:txBody>
      </p:sp>
      <p:pic>
        <p:nvPicPr>
          <p:cNvPr id="6" name="Picture 5">
            <a:extLst>
              <a:ext uri="{FF2B5EF4-FFF2-40B4-BE49-F238E27FC236}">
                <a16:creationId xmlns:a16="http://schemas.microsoft.com/office/drawing/2014/main" id="{BED597C3-AF0F-9835-A18F-F780154C025B}"/>
              </a:ext>
            </a:extLst>
          </p:cNvPr>
          <p:cNvPicPr>
            <a:picLocks noChangeAspect="1"/>
          </p:cNvPicPr>
          <p:nvPr/>
        </p:nvPicPr>
        <p:blipFill>
          <a:blip r:embed="rId2"/>
          <a:stretch>
            <a:fillRect/>
          </a:stretch>
        </p:blipFill>
        <p:spPr>
          <a:xfrm>
            <a:off x="97910" y="1236536"/>
            <a:ext cx="8948180" cy="4384928"/>
          </a:xfrm>
          <a:prstGeom prst="rect">
            <a:avLst/>
          </a:prstGeom>
        </p:spPr>
      </p:pic>
    </p:spTree>
    <p:extLst>
      <p:ext uri="{BB962C8B-B14F-4D97-AF65-F5344CB8AC3E}">
        <p14:creationId xmlns:p14="http://schemas.microsoft.com/office/powerpoint/2010/main" val="740491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B20268-88C7-8A30-C094-840EAE0B2472}"/>
              </a:ext>
            </a:extLst>
          </p:cNvPr>
          <p:cNvPicPr>
            <a:picLocks noChangeAspect="1"/>
          </p:cNvPicPr>
          <p:nvPr/>
        </p:nvPicPr>
        <p:blipFill>
          <a:blip r:embed="rId2"/>
          <a:stretch>
            <a:fillRect/>
          </a:stretch>
        </p:blipFill>
        <p:spPr>
          <a:xfrm>
            <a:off x="155065" y="1268543"/>
            <a:ext cx="8833870" cy="4320914"/>
          </a:xfrm>
          <a:prstGeom prst="rect">
            <a:avLst/>
          </a:prstGeom>
        </p:spPr>
      </p:pic>
    </p:spTree>
    <p:extLst>
      <p:ext uri="{BB962C8B-B14F-4D97-AF65-F5344CB8AC3E}">
        <p14:creationId xmlns:p14="http://schemas.microsoft.com/office/powerpoint/2010/main" val="1869488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ABA5D-38E4-D9D6-BA9E-76AD0A594A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13" t="9001" r="12521" b="2999"/>
          <a:stretch/>
        </p:blipFill>
        <p:spPr>
          <a:xfrm>
            <a:off x="1507169" y="959533"/>
            <a:ext cx="6129662" cy="5041217"/>
          </a:xfrm>
          <a:prstGeom prst="rect">
            <a:avLst/>
          </a:prstGeom>
          <a:ln w="12700">
            <a:solidFill>
              <a:schemeClr val="tx1"/>
            </a:solidFill>
          </a:ln>
        </p:spPr>
      </p:pic>
      <p:pic>
        <p:nvPicPr>
          <p:cNvPr id="5" name="Picture 4">
            <a:extLst>
              <a:ext uri="{FF2B5EF4-FFF2-40B4-BE49-F238E27FC236}">
                <a16:creationId xmlns:a16="http://schemas.microsoft.com/office/drawing/2014/main" id="{D5C22091-C803-59E9-2BED-8D1B411893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87" t="12668" r="29501" b="21399"/>
          <a:stretch/>
        </p:blipFill>
        <p:spPr>
          <a:xfrm>
            <a:off x="1507169" y="4914900"/>
            <a:ext cx="1502322" cy="1085851"/>
          </a:xfrm>
          <a:prstGeom prst="rect">
            <a:avLst/>
          </a:prstGeom>
          <a:ln w="12700">
            <a:solidFill>
              <a:schemeClr val="tx1"/>
            </a:solidFill>
          </a:ln>
        </p:spPr>
      </p:pic>
      <p:pic>
        <p:nvPicPr>
          <p:cNvPr id="9" name="Picture 8">
            <a:extLst>
              <a:ext uri="{FF2B5EF4-FFF2-40B4-BE49-F238E27FC236}">
                <a16:creationId xmlns:a16="http://schemas.microsoft.com/office/drawing/2014/main" id="{CED7D17B-5B89-08C4-A208-0B4CD66EE1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4473" y="959533"/>
            <a:ext cx="1407702" cy="810387"/>
          </a:xfrm>
          <a:prstGeom prst="rect">
            <a:avLst/>
          </a:prstGeom>
        </p:spPr>
      </p:pic>
      <p:pic>
        <p:nvPicPr>
          <p:cNvPr id="2" name="Picture 1">
            <a:extLst>
              <a:ext uri="{FF2B5EF4-FFF2-40B4-BE49-F238E27FC236}">
                <a16:creationId xmlns:a16="http://schemas.microsoft.com/office/drawing/2014/main" id="{98BDE0DF-53E6-CE9F-9335-925101148150}"/>
              </a:ext>
            </a:extLst>
          </p:cNvPr>
          <p:cNvPicPr>
            <a:picLocks noChangeAspect="1"/>
          </p:cNvPicPr>
          <p:nvPr/>
        </p:nvPicPr>
        <p:blipFill>
          <a:blip r:embed="rId5"/>
          <a:stretch>
            <a:fillRect/>
          </a:stretch>
        </p:blipFill>
        <p:spPr>
          <a:xfrm>
            <a:off x="2903797" y="1769920"/>
            <a:ext cx="571550" cy="393226"/>
          </a:xfrm>
          <a:prstGeom prst="rect">
            <a:avLst/>
          </a:prstGeom>
        </p:spPr>
      </p:pic>
      <p:pic>
        <p:nvPicPr>
          <p:cNvPr id="3" name="Picture 2">
            <a:extLst>
              <a:ext uri="{FF2B5EF4-FFF2-40B4-BE49-F238E27FC236}">
                <a16:creationId xmlns:a16="http://schemas.microsoft.com/office/drawing/2014/main" id="{E8B5DE28-4549-A543-96F5-F7006911C087}"/>
              </a:ext>
            </a:extLst>
          </p:cNvPr>
          <p:cNvPicPr>
            <a:picLocks noChangeAspect="1"/>
          </p:cNvPicPr>
          <p:nvPr/>
        </p:nvPicPr>
        <p:blipFill>
          <a:blip r:embed="rId6"/>
          <a:stretch>
            <a:fillRect/>
          </a:stretch>
        </p:blipFill>
        <p:spPr>
          <a:xfrm>
            <a:off x="2364619" y="1495025"/>
            <a:ext cx="562405" cy="438950"/>
          </a:xfrm>
          <a:prstGeom prst="rect">
            <a:avLst/>
          </a:prstGeom>
        </p:spPr>
      </p:pic>
      <p:pic>
        <p:nvPicPr>
          <p:cNvPr id="4" name="Picture 3">
            <a:extLst>
              <a:ext uri="{FF2B5EF4-FFF2-40B4-BE49-F238E27FC236}">
                <a16:creationId xmlns:a16="http://schemas.microsoft.com/office/drawing/2014/main" id="{649425CE-AFC0-98FB-9210-B5CDB4D7093F}"/>
              </a:ext>
            </a:extLst>
          </p:cNvPr>
          <p:cNvPicPr>
            <a:picLocks noChangeAspect="1"/>
          </p:cNvPicPr>
          <p:nvPr/>
        </p:nvPicPr>
        <p:blipFill>
          <a:blip r:embed="rId7"/>
          <a:stretch>
            <a:fillRect/>
          </a:stretch>
        </p:blipFill>
        <p:spPr>
          <a:xfrm>
            <a:off x="2772003" y="2221666"/>
            <a:ext cx="603556" cy="574815"/>
          </a:xfrm>
          <a:prstGeom prst="rect">
            <a:avLst/>
          </a:prstGeom>
        </p:spPr>
      </p:pic>
      <p:pic>
        <p:nvPicPr>
          <p:cNvPr id="6" name="Picture 5">
            <a:extLst>
              <a:ext uri="{FF2B5EF4-FFF2-40B4-BE49-F238E27FC236}">
                <a16:creationId xmlns:a16="http://schemas.microsoft.com/office/drawing/2014/main" id="{1AD63316-5BEF-6C07-1CC6-F12C061A8437}"/>
              </a:ext>
            </a:extLst>
          </p:cNvPr>
          <p:cNvPicPr>
            <a:picLocks noChangeAspect="1"/>
          </p:cNvPicPr>
          <p:nvPr/>
        </p:nvPicPr>
        <p:blipFill>
          <a:blip r:embed="rId8"/>
          <a:stretch>
            <a:fillRect/>
          </a:stretch>
        </p:blipFill>
        <p:spPr>
          <a:xfrm>
            <a:off x="3098928" y="2902613"/>
            <a:ext cx="553260" cy="548687"/>
          </a:xfrm>
          <a:prstGeom prst="rect">
            <a:avLst/>
          </a:prstGeom>
        </p:spPr>
      </p:pic>
      <p:pic>
        <p:nvPicPr>
          <p:cNvPr id="8" name="Picture 7">
            <a:extLst>
              <a:ext uri="{FF2B5EF4-FFF2-40B4-BE49-F238E27FC236}">
                <a16:creationId xmlns:a16="http://schemas.microsoft.com/office/drawing/2014/main" id="{4C86C1ED-C065-70C0-E13C-7AAFCD6B3BD9}"/>
              </a:ext>
            </a:extLst>
          </p:cNvPr>
          <p:cNvPicPr>
            <a:picLocks noChangeAspect="1"/>
          </p:cNvPicPr>
          <p:nvPr/>
        </p:nvPicPr>
        <p:blipFill>
          <a:blip r:embed="rId9"/>
          <a:stretch>
            <a:fillRect/>
          </a:stretch>
        </p:blipFill>
        <p:spPr>
          <a:xfrm>
            <a:off x="3798803" y="2316393"/>
            <a:ext cx="603557" cy="603557"/>
          </a:xfrm>
          <a:prstGeom prst="rect">
            <a:avLst/>
          </a:prstGeom>
        </p:spPr>
      </p:pic>
      <p:pic>
        <p:nvPicPr>
          <p:cNvPr id="10" name="Picture 9">
            <a:extLst>
              <a:ext uri="{FF2B5EF4-FFF2-40B4-BE49-F238E27FC236}">
                <a16:creationId xmlns:a16="http://schemas.microsoft.com/office/drawing/2014/main" id="{B53381FD-D56D-482E-0BCD-8021AC5BAA5C}"/>
              </a:ext>
            </a:extLst>
          </p:cNvPr>
          <p:cNvPicPr>
            <a:picLocks noChangeAspect="1"/>
          </p:cNvPicPr>
          <p:nvPr/>
        </p:nvPicPr>
        <p:blipFill>
          <a:blip r:embed="rId10"/>
          <a:stretch>
            <a:fillRect/>
          </a:stretch>
        </p:blipFill>
        <p:spPr>
          <a:xfrm>
            <a:off x="4023313" y="3466424"/>
            <a:ext cx="548687" cy="548687"/>
          </a:xfrm>
          <a:prstGeom prst="rect">
            <a:avLst/>
          </a:prstGeom>
        </p:spPr>
      </p:pic>
      <p:pic>
        <p:nvPicPr>
          <p:cNvPr id="11" name="Picture 10">
            <a:extLst>
              <a:ext uri="{FF2B5EF4-FFF2-40B4-BE49-F238E27FC236}">
                <a16:creationId xmlns:a16="http://schemas.microsoft.com/office/drawing/2014/main" id="{FFC1F42D-DE93-011C-2B68-37295B0ABD5A}"/>
              </a:ext>
            </a:extLst>
          </p:cNvPr>
          <p:cNvPicPr>
            <a:picLocks noChangeAspect="1"/>
          </p:cNvPicPr>
          <p:nvPr/>
        </p:nvPicPr>
        <p:blipFill>
          <a:blip r:embed="rId11"/>
          <a:stretch>
            <a:fillRect/>
          </a:stretch>
        </p:blipFill>
        <p:spPr>
          <a:xfrm>
            <a:off x="2849733" y="3754484"/>
            <a:ext cx="525826" cy="521253"/>
          </a:xfrm>
          <a:prstGeom prst="rect">
            <a:avLst/>
          </a:prstGeom>
        </p:spPr>
      </p:pic>
      <p:pic>
        <p:nvPicPr>
          <p:cNvPr id="12" name="Picture 11">
            <a:extLst>
              <a:ext uri="{FF2B5EF4-FFF2-40B4-BE49-F238E27FC236}">
                <a16:creationId xmlns:a16="http://schemas.microsoft.com/office/drawing/2014/main" id="{ABC3696A-D5FA-6C58-B211-F4DFEDD4D4B1}"/>
              </a:ext>
            </a:extLst>
          </p:cNvPr>
          <p:cNvPicPr>
            <a:picLocks noChangeAspect="1"/>
          </p:cNvPicPr>
          <p:nvPr/>
        </p:nvPicPr>
        <p:blipFill>
          <a:blip r:embed="rId12"/>
          <a:stretch>
            <a:fillRect/>
          </a:stretch>
        </p:blipFill>
        <p:spPr>
          <a:xfrm>
            <a:off x="5960149" y="2843733"/>
            <a:ext cx="566978" cy="585267"/>
          </a:xfrm>
          <a:prstGeom prst="rect">
            <a:avLst/>
          </a:prstGeom>
        </p:spPr>
      </p:pic>
      <p:pic>
        <p:nvPicPr>
          <p:cNvPr id="13" name="Picture 12">
            <a:extLst>
              <a:ext uri="{FF2B5EF4-FFF2-40B4-BE49-F238E27FC236}">
                <a16:creationId xmlns:a16="http://schemas.microsoft.com/office/drawing/2014/main" id="{4D9A2763-365F-B7D8-5FED-7F95F9E8FC8B}"/>
              </a:ext>
            </a:extLst>
          </p:cNvPr>
          <p:cNvPicPr>
            <a:picLocks noChangeAspect="1"/>
          </p:cNvPicPr>
          <p:nvPr/>
        </p:nvPicPr>
        <p:blipFill>
          <a:blip r:embed="rId13"/>
          <a:stretch>
            <a:fillRect/>
          </a:stretch>
        </p:blipFill>
        <p:spPr>
          <a:xfrm>
            <a:off x="5313354" y="3807804"/>
            <a:ext cx="553260" cy="667570"/>
          </a:xfrm>
          <a:prstGeom prst="rect">
            <a:avLst/>
          </a:prstGeom>
        </p:spPr>
      </p:pic>
      <p:pic>
        <p:nvPicPr>
          <p:cNvPr id="14" name="Picture 13">
            <a:extLst>
              <a:ext uri="{FF2B5EF4-FFF2-40B4-BE49-F238E27FC236}">
                <a16:creationId xmlns:a16="http://schemas.microsoft.com/office/drawing/2014/main" id="{F20B1BC7-E867-EF77-9209-9C152E5B7750}"/>
              </a:ext>
            </a:extLst>
          </p:cNvPr>
          <p:cNvPicPr>
            <a:picLocks noChangeAspect="1"/>
          </p:cNvPicPr>
          <p:nvPr/>
        </p:nvPicPr>
        <p:blipFill>
          <a:blip r:embed="rId14"/>
          <a:stretch>
            <a:fillRect/>
          </a:stretch>
        </p:blipFill>
        <p:spPr>
          <a:xfrm>
            <a:off x="4714371" y="4477810"/>
            <a:ext cx="598984" cy="603557"/>
          </a:xfrm>
          <a:prstGeom prst="rect">
            <a:avLst/>
          </a:prstGeom>
        </p:spPr>
      </p:pic>
      <p:pic>
        <p:nvPicPr>
          <p:cNvPr id="15" name="Picture 14">
            <a:extLst>
              <a:ext uri="{FF2B5EF4-FFF2-40B4-BE49-F238E27FC236}">
                <a16:creationId xmlns:a16="http://schemas.microsoft.com/office/drawing/2014/main" id="{FD10EDCD-E0D9-7D5B-91E5-752482F6171F}"/>
              </a:ext>
            </a:extLst>
          </p:cNvPr>
          <p:cNvPicPr>
            <a:picLocks noChangeAspect="1"/>
          </p:cNvPicPr>
          <p:nvPr/>
        </p:nvPicPr>
        <p:blipFill>
          <a:blip r:embed="rId15"/>
          <a:stretch>
            <a:fillRect/>
          </a:stretch>
        </p:blipFill>
        <p:spPr>
          <a:xfrm>
            <a:off x="4640392" y="2649705"/>
            <a:ext cx="1202540" cy="662998"/>
          </a:xfrm>
          <a:prstGeom prst="rect">
            <a:avLst/>
          </a:prstGeom>
        </p:spPr>
      </p:pic>
    </p:spTree>
    <p:extLst>
      <p:ext uri="{BB962C8B-B14F-4D97-AF65-F5344CB8AC3E}">
        <p14:creationId xmlns:p14="http://schemas.microsoft.com/office/powerpoint/2010/main" val="4107048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5705"/>
            <a:ext cx="9143993"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9143992"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38" y="2010758"/>
            <a:ext cx="34289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83569" y="1412777"/>
            <a:ext cx="7593762" cy="5169358"/>
          </a:xfrm>
          <a:prstGeom prst="rect">
            <a:avLst/>
          </a:prstGeom>
        </p:spPr>
        <p:txBody>
          <a:bodyPr vert="horz" lIns="91440" tIns="45720" rIns="91440" bIns="45720" rtlCol="0">
            <a:normAutofit lnSpcReduction="10000"/>
          </a:bodyPr>
          <a:lstStyle/>
          <a:p>
            <a:pPr>
              <a:lnSpc>
                <a:spcPct val="90000"/>
              </a:lnSpc>
              <a:spcAft>
                <a:spcPts val="600"/>
              </a:spcAft>
            </a:pPr>
            <a:endParaRPr lang="en-US" sz="1500" b="1" i="1" dirty="0"/>
          </a:p>
          <a:p>
            <a:pPr algn="ctr">
              <a:lnSpc>
                <a:spcPct val="90000"/>
              </a:lnSpc>
              <a:spcAft>
                <a:spcPts val="600"/>
              </a:spcAft>
            </a:pPr>
            <a:r>
              <a:rPr lang="en-US" sz="2400" b="1" i="1" dirty="0"/>
              <a:t>The two policy options on offer: the false dichotomy</a:t>
            </a:r>
          </a:p>
          <a:p>
            <a:pPr algn="ctr">
              <a:lnSpc>
                <a:spcPct val="90000"/>
              </a:lnSpc>
              <a:spcAft>
                <a:spcPts val="600"/>
              </a:spcAft>
            </a:pPr>
            <a:endParaRPr lang="en-US" sz="1600" b="1" i="1" dirty="0"/>
          </a:p>
          <a:p>
            <a:pPr algn="ctr">
              <a:lnSpc>
                <a:spcPct val="90000"/>
              </a:lnSpc>
              <a:spcAft>
                <a:spcPts val="600"/>
              </a:spcAft>
            </a:pPr>
            <a:r>
              <a:rPr lang="en-US" b="1" i="1" dirty="0"/>
              <a:t>Assimilation (1961): sameness/settler colonial </a:t>
            </a:r>
            <a:r>
              <a:rPr lang="en-US" b="1" i="1" dirty="0" err="1"/>
              <a:t>modernisation</a:t>
            </a:r>
            <a:r>
              <a:rPr lang="en-US" b="1" i="1" dirty="0"/>
              <a:t> project/Promised delivery of (individual) citizenship equality</a:t>
            </a:r>
          </a:p>
          <a:p>
            <a:pPr indent="-228600" algn="ctr">
              <a:lnSpc>
                <a:spcPct val="90000"/>
              </a:lnSpc>
              <a:spcAft>
                <a:spcPts val="600"/>
              </a:spcAft>
              <a:buFont typeface="Arial" panose="020B0604020202020204" pitchFamily="34" charset="0"/>
              <a:buChar char="•"/>
            </a:pPr>
            <a:endParaRPr lang="en-US" b="1" i="1" dirty="0"/>
          </a:p>
          <a:p>
            <a:pPr indent="-228600" algn="ctr">
              <a:lnSpc>
                <a:spcPct val="90000"/>
              </a:lnSpc>
              <a:spcAft>
                <a:spcPts val="600"/>
              </a:spcAft>
              <a:buFont typeface="Arial" panose="020B0604020202020204" pitchFamily="34" charset="0"/>
              <a:buChar char="•"/>
            </a:pPr>
            <a:endParaRPr lang="en-US" i="1" dirty="0"/>
          </a:p>
          <a:p>
            <a:pPr algn="ctr">
              <a:lnSpc>
                <a:spcPct val="90000"/>
              </a:lnSpc>
              <a:spcAft>
                <a:spcPts val="600"/>
              </a:spcAft>
            </a:pPr>
            <a:r>
              <a:rPr lang="en-US" i="1" dirty="0"/>
              <a:t>All aborigines and part-aborigines [sic] are expected to attain the same manner of living as other Australians and to live as members of a single Australian community enjoying the same rights and privileges, accepting the same responsibilities, observing the same customs and influenced by the same beliefs, hopes and loyalties as other Australians</a:t>
            </a:r>
          </a:p>
          <a:p>
            <a:pPr indent="-228600" algn="ctr">
              <a:lnSpc>
                <a:spcPct val="90000"/>
              </a:lnSpc>
              <a:spcAft>
                <a:spcPts val="600"/>
              </a:spcAft>
              <a:buFont typeface="Arial" panose="020B0604020202020204" pitchFamily="34" charset="0"/>
              <a:buChar char="•"/>
            </a:pPr>
            <a:endParaRPr lang="en-US" i="1" dirty="0"/>
          </a:p>
          <a:p>
            <a:pPr algn="ctr">
              <a:lnSpc>
                <a:spcPct val="90000"/>
              </a:lnSpc>
              <a:spcAft>
                <a:spcPts val="600"/>
              </a:spcAft>
            </a:pPr>
            <a:r>
              <a:rPr lang="en-US" b="1" i="1" dirty="0"/>
              <a:t>Self determination (1972): potential for difference/postcolonial possibility paradigm/Promised right to live differently</a:t>
            </a:r>
          </a:p>
          <a:p>
            <a:pPr indent="-228600" algn="ctr">
              <a:lnSpc>
                <a:spcPct val="90000"/>
              </a:lnSpc>
              <a:spcAft>
                <a:spcPts val="600"/>
              </a:spcAft>
              <a:buFont typeface="Arial" panose="020B0604020202020204" pitchFamily="34" charset="0"/>
              <a:buChar char="•"/>
            </a:pPr>
            <a:endParaRPr lang="en-US" b="1" i="1" dirty="0"/>
          </a:p>
          <a:p>
            <a:pPr algn="ctr">
              <a:lnSpc>
                <a:spcPct val="90000"/>
              </a:lnSpc>
              <a:spcAft>
                <a:spcPts val="600"/>
              </a:spcAft>
            </a:pPr>
            <a:r>
              <a:rPr lang="en-US" i="1" dirty="0"/>
              <a:t>Aboriginal </a:t>
            </a:r>
            <a:r>
              <a:rPr lang="en-US" b="1" i="1" dirty="0"/>
              <a:t>communities</a:t>
            </a:r>
            <a:r>
              <a:rPr lang="en-US" i="1" dirty="0"/>
              <a:t> deciding the pace and nature of their future development as significant components within a diverse Australia</a:t>
            </a:r>
            <a:endParaRPr lang="en-US" dirty="0"/>
          </a:p>
        </p:txBody>
      </p:sp>
    </p:spTree>
    <p:extLst>
      <p:ext uri="{BB962C8B-B14F-4D97-AF65-F5344CB8AC3E}">
        <p14:creationId xmlns:p14="http://schemas.microsoft.com/office/powerpoint/2010/main" val="3056490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08976" y="1893094"/>
            <a:ext cx="762599" cy="562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50" dirty="0" err="1"/>
              <a:t>Djelk</a:t>
            </a:r>
            <a:endParaRPr lang="en-AU" sz="1350" dirty="0"/>
          </a:p>
        </p:txBody>
      </p:sp>
      <p:sp>
        <p:nvSpPr>
          <p:cNvPr id="6" name="Oval 5"/>
          <p:cNvSpPr/>
          <p:nvPr/>
        </p:nvSpPr>
        <p:spPr>
          <a:xfrm>
            <a:off x="1324269" y="1889995"/>
            <a:ext cx="882256" cy="617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50" dirty="0"/>
              <a:t>WLML</a:t>
            </a:r>
          </a:p>
        </p:txBody>
      </p:sp>
      <p:sp>
        <p:nvSpPr>
          <p:cNvPr id="7" name="Oval 6"/>
          <p:cNvSpPr/>
          <p:nvPr/>
        </p:nvSpPr>
        <p:spPr>
          <a:xfrm>
            <a:off x="2348804" y="1866810"/>
            <a:ext cx="1099544" cy="6147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dirty="0" err="1"/>
              <a:t>Adjumarlarl</a:t>
            </a:r>
            <a:endParaRPr lang="en-AU" sz="1050" dirty="0"/>
          </a:p>
        </p:txBody>
      </p:sp>
      <p:sp>
        <p:nvSpPr>
          <p:cNvPr id="8" name="Oval 7"/>
          <p:cNvSpPr/>
          <p:nvPr/>
        </p:nvSpPr>
        <p:spPr>
          <a:xfrm>
            <a:off x="3528204" y="1900908"/>
            <a:ext cx="872133" cy="621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50" dirty="0" err="1"/>
              <a:t>Mimal</a:t>
            </a:r>
            <a:endParaRPr lang="en-AU" sz="1350" dirty="0"/>
          </a:p>
        </p:txBody>
      </p:sp>
      <p:sp>
        <p:nvSpPr>
          <p:cNvPr id="9" name="Oval 8"/>
          <p:cNvSpPr/>
          <p:nvPr/>
        </p:nvSpPr>
        <p:spPr>
          <a:xfrm>
            <a:off x="4562621" y="1889994"/>
            <a:ext cx="935090" cy="6321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50" dirty="0" err="1"/>
              <a:t>Jawoyn</a:t>
            </a:r>
            <a:endParaRPr lang="en-AU" sz="1350" dirty="0"/>
          </a:p>
        </p:txBody>
      </p:sp>
      <p:sp>
        <p:nvSpPr>
          <p:cNvPr id="10" name="Oval 9"/>
          <p:cNvSpPr/>
          <p:nvPr/>
        </p:nvSpPr>
        <p:spPr>
          <a:xfrm>
            <a:off x="5659995" y="1866811"/>
            <a:ext cx="879962" cy="6409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50" dirty="0"/>
              <a:t>ASRAC</a:t>
            </a:r>
          </a:p>
        </p:txBody>
      </p:sp>
      <p:sp>
        <p:nvSpPr>
          <p:cNvPr id="11" name="TextBox 10"/>
          <p:cNvSpPr txBox="1"/>
          <p:nvPr/>
        </p:nvSpPr>
        <p:spPr>
          <a:xfrm>
            <a:off x="2980178" y="928708"/>
            <a:ext cx="3086100" cy="646331"/>
          </a:xfrm>
          <a:prstGeom prst="rect">
            <a:avLst/>
          </a:prstGeom>
          <a:noFill/>
        </p:spPr>
        <p:txBody>
          <a:bodyPr wrap="square" rtlCol="0">
            <a:spAutoFit/>
          </a:bodyPr>
          <a:lstStyle/>
          <a:p>
            <a:pPr algn="ctr"/>
            <a:r>
              <a:rPr lang="en-AU" sz="1800" b="1" dirty="0"/>
              <a:t>Traditional Landowners</a:t>
            </a:r>
          </a:p>
          <a:p>
            <a:pPr algn="ctr"/>
            <a:r>
              <a:rPr lang="en-AU" sz="1800" b="1" dirty="0"/>
              <a:t>ALFA Membership</a:t>
            </a:r>
          </a:p>
        </p:txBody>
      </p:sp>
      <p:cxnSp>
        <p:nvCxnSpPr>
          <p:cNvPr id="17" name="Straight Connector 16"/>
          <p:cNvCxnSpPr/>
          <p:nvPr/>
        </p:nvCxnSpPr>
        <p:spPr>
          <a:xfrm flipV="1">
            <a:off x="1428751" y="1465273"/>
            <a:ext cx="1907381" cy="349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707481" y="1557338"/>
            <a:ext cx="800100" cy="350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3338" y="1557338"/>
            <a:ext cx="7144" cy="257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043488" y="1521619"/>
            <a:ext cx="0" cy="292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5386388" y="1557337"/>
            <a:ext cx="978099" cy="282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5557837" y="1465273"/>
            <a:ext cx="2100263" cy="34924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702241" y="1860476"/>
            <a:ext cx="879962" cy="6211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50" dirty="0"/>
              <a:t>SEAL</a:t>
            </a:r>
          </a:p>
        </p:txBody>
      </p:sp>
      <p:sp>
        <p:nvSpPr>
          <p:cNvPr id="24" name="Oval 23"/>
          <p:cNvSpPr/>
          <p:nvPr/>
        </p:nvSpPr>
        <p:spPr>
          <a:xfrm>
            <a:off x="7799614" y="1854204"/>
            <a:ext cx="960511" cy="60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50" dirty="0" err="1"/>
              <a:t>Yirralka</a:t>
            </a:r>
            <a:endParaRPr lang="en-AU" sz="1350" dirty="0"/>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3175" y="2501257"/>
            <a:ext cx="672110" cy="639055"/>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487" y="2481577"/>
            <a:ext cx="605576" cy="602212"/>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21" y="2550757"/>
            <a:ext cx="523829" cy="523829"/>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8102" y="2550757"/>
            <a:ext cx="548603" cy="548603"/>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7653" y="2555965"/>
            <a:ext cx="552743" cy="552743"/>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2281" y="2513193"/>
            <a:ext cx="503769" cy="506930"/>
          </a:xfrm>
          <a:prstGeom prst="rect">
            <a:avLst/>
          </a:prstGeom>
        </p:spPr>
      </p:pic>
      <p:pic>
        <p:nvPicPr>
          <p:cNvPr id="47" name="Picture 46"/>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8288" y="2528968"/>
            <a:ext cx="567255" cy="583631"/>
          </a:xfrm>
          <a:prstGeom prst="rect">
            <a:avLst/>
          </a:prstGeom>
          <a:noFill/>
          <a:ln>
            <a:noFill/>
          </a:ln>
        </p:spPr>
      </p:pic>
      <p:sp>
        <p:nvSpPr>
          <p:cNvPr id="48" name="Rectangle 47"/>
          <p:cNvSpPr/>
          <p:nvPr/>
        </p:nvSpPr>
        <p:spPr>
          <a:xfrm>
            <a:off x="5532841" y="2504698"/>
            <a:ext cx="433304" cy="655278"/>
          </a:xfrm>
          <a:prstGeom prst="rect">
            <a:avLst/>
          </a:prstGeom>
          <a:blipFill>
            <a:blip r:embed="rId10" cstate="print">
              <a:extLst>
                <a:ext uri="{28A0092B-C50C-407E-A947-70E740481C1C}">
                  <a14:useLocalDpi xmlns:a14="http://schemas.microsoft.com/office/drawing/2010/main" val="0"/>
                </a:ext>
              </a:extLst>
            </a:blip>
            <a:srcRect/>
            <a:stretch>
              <a:fillRect l="-8000" r="-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1" name="Rectangle 50"/>
          <p:cNvSpPr/>
          <p:nvPr/>
        </p:nvSpPr>
        <p:spPr>
          <a:xfrm>
            <a:off x="5557838" y="2581438"/>
            <a:ext cx="1285961" cy="3704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66037" tIns="34290" rIns="34290" bIns="34290" numCol="1" spcCol="1270" anchor="ctr" anchorCtr="0">
            <a:noAutofit/>
          </a:bodyPr>
          <a:lstStyle/>
          <a:p>
            <a:pPr lvl="0" algn="l" defTabSz="400050">
              <a:lnSpc>
                <a:spcPct val="90000"/>
              </a:lnSpc>
              <a:spcBef>
                <a:spcPct val="0"/>
              </a:spcBef>
              <a:spcAft>
                <a:spcPct val="35000"/>
              </a:spcAft>
            </a:pPr>
            <a:r>
              <a:rPr lang="en-AU" sz="600" b="1" kern="1200" dirty="0"/>
              <a:t>Arafura Swamp Rangers</a:t>
            </a:r>
            <a:endParaRPr lang="en-AU" sz="600" kern="1200" dirty="0"/>
          </a:p>
          <a:p>
            <a:pPr lvl="0" algn="l" defTabSz="400050">
              <a:lnSpc>
                <a:spcPct val="90000"/>
              </a:lnSpc>
              <a:spcBef>
                <a:spcPct val="0"/>
              </a:spcBef>
              <a:spcAft>
                <a:spcPct val="35000"/>
              </a:spcAft>
            </a:pPr>
            <a:r>
              <a:rPr lang="en-AU" sz="600" b="1" kern="1200" dirty="0"/>
              <a:t>Aboriginal Corporation</a:t>
            </a:r>
            <a:endParaRPr lang="en-AU" sz="600" kern="1200" dirty="0"/>
          </a:p>
        </p:txBody>
      </p:sp>
      <p:pic>
        <p:nvPicPr>
          <p:cNvPr id="33" name="Picture 32" descr="http://nlcportal/LandAndSea/SiteAssets/Logos/Numbulwar%20Numburindi.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62482" y="2592740"/>
            <a:ext cx="474872" cy="421639"/>
          </a:xfrm>
          <a:prstGeom prst="rect">
            <a:avLst/>
          </a:prstGeom>
          <a:noFill/>
          <a:ln>
            <a:noFill/>
          </a:ln>
        </p:spPr>
      </p:pic>
      <p:pic>
        <p:nvPicPr>
          <p:cNvPr id="5" name="Picture 4">
            <a:extLst>
              <a:ext uri="{FF2B5EF4-FFF2-40B4-BE49-F238E27FC236}">
                <a16:creationId xmlns:a16="http://schemas.microsoft.com/office/drawing/2014/main" id="{85507FAD-431E-4233-91C6-35E479A35E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159775" y="3492253"/>
            <a:ext cx="1188498" cy="792332"/>
          </a:xfrm>
          <a:prstGeom prst="rect">
            <a:avLst/>
          </a:prstGeom>
        </p:spPr>
      </p:pic>
      <p:pic>
        <p:nvPicPr>
          <p:cNvPr id="13" name="Picture 12">
            <a:extLst>
              <a:ext uri="{FF2B5EF4-FFF2-40B4-BE49-F238E27FC236}">
                <a16:creationId xmlns:a16="http://schemas.microsoft.com/office/drawing/2014/main" id="{77107786-F29E-4100-8430-6EC05DE6EA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4545229" y="3408741"/>
            <a:ext cx="1215131" cy="810088"/>
          </a:xfrm>
          <a:prstGeom prst="rect">
            <a:avLst/>
          </a:prstGeom>
        </p:spPr>
      </p:pic>
      <p:pic>
        <p:nvPicPr>
          <p:cNvPr id="28" name="Picture 27">
            <a:extLst>
              <a:ext uri="{FF2B5EF4-FFF2-40B4-BE49-F238E27FC236}">
                <a16:creationId xmlns:a16="http://schemas.microsoft.com/office/drawing/2014/main" id="{38F9B584-C453-49D3-BF94-74D6831077D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4545228" y="4755504"/>
            <a:ext cx="1215132" cy="810089"/>
          </a:xfrm>
          <a:prstGeom prst="rect">
            <a:avLst/>
          </a:prstGeom>
        </p:spPr>
      </p:pic>
      <p:pic>
        <p:nvPicPr>
          <p:cNvPr id="30" name="Picture 29">
            <a:extLst>
              <a:ext uri="{FF2B5EF4-FFF2-40B4-BE49-F238E27FC236}">
                <a16:creationId xmlns:a16="http://schemas.microsoft.com/office/drawing/2014/main" id="{EC9EBD0C-3912-4946-A9FA-D610AFC58C6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6200000">
            <a:off x="170837" y="3480581"/>
            <a:ext cx="1143900" cy="762600"/>
          </a:xfrm>
          <a:prstGeom prst="rect">
            <a:avLst/>
          </a:prstGeom>
        </p:spPr>
      </p:pic>
      <p:pic>
        <p:nvPicPr>
          <p:cNvPr id="36" name="Picture 35">
            <a:extLst>
              <a:ext uri="{FF2B5EF4-FFF2-40B4-BE49-F238E27FC236}">
                <a16:creationId xmlns:a16="http://schemas.microsoft.com/office/drawing/2014/main" id="{14752C3E-AD3C-4A66-ADBA-1E8B161475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5630288" y="3465406"/>
            <a:ext cx="1173218" cy="782145"/>
          </a:xfrm>
          <a:prstGeom prst="rect">
            <a:avLst/>
          </a:prstGeom>
        </p:spPr>
      </p:pic>
      <p:pic>
        <p:nvPicPr>
          <p:cNvPr id="38" name="Picture 37">
            <a:extLst>
              <a:ext uri="{FF2B5EF4-FFF2-40B4-BE49-F238E27FC236}">
                <a16:creationId xmlns:a16="http://schemas.microsoft.com/office/drawing/2014/main" id="{45303B75-FEA8-43B8-A44A-ABD58909A1A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2292621" y="3485467"/>
            <a:ext cx="1173220" cy="782147"/>
          </a:xfrm>
          <a:prstGeom prst="rect">
            <a:avLst/>
          </a:prstGeom>
        </p:spPr>
      </p:pic>
      <p:pic>
        <p:nvPicPr>
          <p:cNvPr id="40" name="Picture 39">
            <a:extLst>
              <a:ext uri="{FF2B5EF4-FFF2-40B4-BE49-F238E27FC236}">
                <a16:creationId xmlns:a16="http://schemas.microsoft.com/office/drawing/2014/main" id="{4FB2BF74-B370-4544-B19D-12EC2A9D05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6200000">
            <a:off x="2285634" y="4755503"/>
            <a:ext cx="1215134" cy="810089"/>
          </a:xfrm>
          <a:prstGeom prst="rect">
            <a:avLst/>
          </a:prstGeom>
        </p:spPr>
      </p:pic>
      <p:pic>
        <p:nvPicPr>
          <p:cNvPr id="50" name="Picture 49">
            <a:extLst>
              <a:ext uri="{FF2B5EF4-FFF2-40B4-BE49-F238E27FC236}">
                <a16:creationId xmlns:a16="http://schemas.microsoft.com/office/drawing/2014/main" id="{20301722-DE6A-41FE-BA53-5426137302A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6634225" y="3447456"/>
            <a:ext cx="1188500" cy="792333"/>
          </a:xfrm>
          <a:prstGeom prst="rect">
            <a:avLst/>
          </a:prstGeom>
        </p:spPr>
      </p:pic>
      <p:pic>
        <p:nvPicPr>
          <p:cNvPr id="53" name="Picture 52">
            <a:extLst>
              <a:ext uri="{FF2B5EF4-FFF2-40B4-BE49-F238E27FC236}">
                <a16:creationId xmlns:a16="http://schemas.microsoft.com/office/drawing/2014/main" id="{87AB4B65-690A-48EB-AFB6-B3261613715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200000" flipV="1">
            <a:off x="6634226" y="4751063"/>
            <a:ext cx="1188499" cy="792332"/>
          </a:xfrm>
          <a:prstGeom prst="rect">
            <a:avLst/>
          </a:prstGeom>
        </p:spPr>
      </p:pic>
      <p:pic>
        <p:nvPicPr>
          <p:cNvPr id="55" name="Picture 54">
            <a:extLst>
              <a:ext uri="{FF2B5EF4-FFF2-40B4-BE49-F238E27FC236}">
                <a16:creationId xmlns:a16="http://schemas.microsoft.com/office/drawing/2014/main" id="{0ED60931-43BB-4669-A1C6-E8EB99EF699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1135634" y="4755891"/>
            <a:ext cx="1217468" cy="811646"/>
          </a:xfrm>
          <a:prstGeom prst="rect">
            <a:avLst/>
          </a:prstGeom>
        </p:spPr>
      </p:pic>
      <p:pic>
        <p:nvPicPr>
          <p:cNvPr id="57" name="Picture 56">
            <a:extLst>
              <a:ext uri="{FF2B5EF4-FFF2-40B4-BE49-F238E27FC236}">
                <a16:creationId xmlns:a16="http://schemas.microsoft.com/office/drawing/2014/main" id="{27D81602-F247-4F0E-AF78-AEEC8ACA08F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5622913" y="4753558"/>
            <a:ext cx="1217468" cy="811646"/>
          </a:xfrm>
          <a:prstGeom prst="rect">
            <a:avLst/>
          </a:prstGeom>
        </p:spPr>
      </p:pic>
      <p:pic>
        <p:nvPicPr>
          <p:cNvPr id="61" name="Picture 60">
            <a:extLst>
              <a:ext uri="{FF2B5EF4-FFF2-40B4-BE49-F238E27FC236}">
                <a16:creationId xmlns:a16="http://schemas.microsoft.com/office/drawing/2014/main" id="{708B76AE-100E-43FC-9DAE-09E6379844B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16200000">
            <a:off x="7753074" y="3444909"/>
            <a:ext cx="1173220" cy="782147"/>
          </a:xfrm>
          <a:prstGeom prst="rect">
            <a:avLst/>
          </a:prstGeom>
        </p:spPr>
      </p:pic>
      <p:pic>
        <p:nvPicPr>
          <p:cNvPr id="63" name="Picture 62">
            <a:extLst>
              <a:ext uri="{FF2B5EF4-FFF2-40B4-BE49-F238E27FC236}">
                <a16:creationId xmlns:a16="http://schemas.microsoft.com/office/drawing/2014/main" id="{F4500168-341F-4DAA-88F0-94513D97320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7711863" y="4753557"/>
            <a:ext cx="1217468" cy="811646"/>
          </a:xfrm>
          <a:prstGeom prst="rect">
            <a:avLst/>
          </a:prstGeom>
        </p:spPr>
      </p:pic>
      <p:pic>
        <p:nvPicPr>
          <p:cNvPr id="65" name="Picture 64">
            <a:extLst>
              <a:ext uri="{FF2B5EF4-FFF2-40B4-BE49-F238E27FC236}">
                <a16:creationId xmlns:a16="http://schemas.microsoft.com/office/drawing/2014/main" id="{EEE03A1F-8D5D-4EB6-BC7A-D3ADDD212CF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6200000">
            <a:off x="3332875" y="3485260"/>
            <a:ext cx="1171978" cy="781319"/>
          </a:xfrm>
          <a:prstGeom prst="rect">
            <a:avLst/>
          </a:prstGeom>
        </p:spPr>
      </p:pic>
      <p:pic>
        <p:nvPicPr>
          <p:cNvPr id="67" name="Picture 66">
            <a:extLst>
              <a:ext uri="{FF2B5EF4-FFF2-40B4-BE49-F238E27FC236}">
                <a16:creationId xmlns:a16="http://schemas.microsoft.com/office/drawing/2014/main" id="{7F894217-EC75-497A-9A6D-6CB05FBDB4B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16200000">
            <a:off x="3290562" y="4753396"/>
            <a:ext cx="1215133" cy="810089"/>
          </a:xfrm>
          <a:prstGeom prst="rect">
            <a:avLst/>
          </a:prstGeom>
        </p:spPr>
      </p:pic>
      <p:pic>
        <p:nvPicPr>
          <p:cNvPr id="68" name="Picture 67">
            <a:extLst>
              <a:ext uri="{FF2B5EF4-FFF2-40B4-BE49-F238E27FC236}">
                <a16:creationId xmlns:a16="http://schemas.microsoft.com/office/drawing/2014/main" id="{DF7B0F8E-6AC2-4CA7-A9E4-FCCA356AAF63}"/>
              </a:ext>
            </a:extLst>
          </p:cNvPr>
          <p:cNvPicPr>
            <a:picLocks noChangeAspect="1"/>
          </p:cNvPicPr>
          <p:nvPr/>
        </p:nvPicPr>
        <p:blipFill>
          <a:blip r:embed="rId27"/>
          <a:stretch>
            <a:fillRect/>
          </a:stretch>
        </p:blipFill>
        <p:spPr>
          <a:xfrm>
            <a:off x="329957" y="4534819"/>
            <a:ext cx="820793" cy="1231189"/>
          </a:xfrm>
          <a:prstGeom prst="rect">
            <a:avLst/>
          </a:prstGeom>
        </p:spPr>
      </p:pic>
    </p:spTree>
    <p:extLst>
      <p:ext uri="{BB962C8B-B14F-4D97-AF65-F5344CB8AC3E}">
        <p14:creationId xmlns:p14="http://schemas.microsoft.com/office/powerpoint/2010/main" val="3846040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ground&#10;&#10;Description automatically generated">
            <a:extLst>
              <a:ext uri="{FF2B5EF4-FFF2-40B4-BE49-F238E27FC236}">
                <a16:creationId xmlns:a16="http://schemas.microsoft.com/office/drawing/2014/main" id="{BFD52889-050A-CD46-6A1D-B1C91C64AD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280" y="857250"/>
            <a:ext cx="7313441" cy="5143500"/>
          </a:xfrm>
          <a:prstGeom prst="rect">
            <a:avLst/>
          </a:prstGeom>
        </p:spPr>
      </p:pic>
    </p:spTree>
    <p:extLst>
      <p:ext uri="{BB962C8B-B14F-4D97-AF65-F5344CB8AC3E}">
        <p14:creationId xmlns:p14="http://schemas.microsoft.com/office/powerpoint/2010/main" val="3044447920"/>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unning through a forest&#10;&#10;Description automatically generated with low confidence">
            <a:extLst>
              <a:ext uri="{FF2B5EF4-FFF2-40B4-BE49-F238E27FC236}">
                <a16:creationId xmlns:a16="http://schemas.microsoft.com/office/drawing/2014/main" id="{DEF00308-0939-6674-0E51-6F10BB3C4E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375" y="857250"/>
            <a:ext cx="7715250" cy="5143500"/>
          </a:xfrm>
          <a:prstGeom prst="rect">
            <a:avLst/>
          </a:prstGeom>
        </p:spPr>
      </p:pic>
    </p:spTree>
    <p:extLst>
      <p:ext uri="{BB962C8B-B14F-4D97-AF65-F5344CB8AC3E}">
        <p14:creationId xmlns:p14="http://schemas.microsoft.com/office/powerpoint/2010/main" val="110239668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C4A8976-719B-D1DB-B7BE-22B7AF8925A5}"/>
              </a:ext>
            </a:extLst>
          </p:cNvPr>
          <p:cNvSpPr>
            <a:spLocks noGrp="1"/>
          </p:cNvSpPr>
          <p:nvPr>
            <p:ph type="title"/>
          </p:nvPr>
        </p:nvSpPr>
        <p:spPr>
          <a:xfrm>
            <a:off x="1259632" y="260649"/>
            <a:ext cx="6406803" cy="648072"/>
          </a:xfrm>
        </p:spPr>
        <p:txBody>
          <a:bodyPr/>
          <a:lstStyle/>
          <a:p>
            <a:pPr algn="ctr"/>
            <a:r>
              <a:rPr lang="en-AU" sz="1800" b="1" dirty="0">
                <a:solidFill>
                  <a:schemeClr val="tx1"/>
                </a:solidFill>
                <a:latin typeface="Calibri" panose="020F0502020204030204" pitchFamily="34" charset="0"/>
                <a:cs typeface="Calibri" panose="020F0502020204030204" pitchFamily="34" charset="0"/>
              </a:rPr>
              <a:t>Solar resources and 3 mega projects on Indigenous land</a:t>
            </a:r>
            <a:endParaRPr lang="en-US" sz="1800" dirty="0">
              <a:latin typeface="Calibri" panose="020F0502020204030204" pitchFamily="34" charset="0"/>
              <a:cs typeface="Calibri" panose="020F0502020204030204" pitchFamily="34" charset="0"/>
            </a:endParaRPr>
          </a:p>
        </p:txBody>
      </p:sp>
      <p:pic>
        <p:nvPicPr>
          <p:cNvPr id="3" name="Picture 2" descr="Map&#10;&#10;Description automatically generated">
            <a:extLst>
              <a:ext uri="{FF2B5EF4-FFF2-40B4-BE49-F238E27FC236}">
                <a16:creationId xmlns:a16="http://schemas.microsoft.com/office/drawing/2014/main" id="{B02D4D68-C33E-412C-988B-8DBF7BBA92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565" y="908721"/>
            <a:ext cx="5798927" cy="5552473"/>
          </a:xfrm>
          <a:prstGeom prst="rect">
            <a:avLst/>
          </a:prstGeom>
          <a:noFill/>
        </p:spPr>
      </p:pic>
    </p:spTree>
    <p:extLst>
      <p:ext uri="{BB962C8B-B14F-4D97-AF65-F5344CB8AC3E}">
        <p14:creationId xmlns:p14="http://schemas.microsoft.com/office/powerpoint/2010/main" val="76790127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1AC4E48-4A40-B145-328F-89631FCB66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59" r="3525" b="2"/>
          <a:stretch/>
        </p:blipFill>
        <p:spPr bwMode="auto">
          <a:xfrm>
            <a:off x="-1525975" y="0"/>
            <a:ext cx="12370986" cy="695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54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C9837D49-E9A4-6218-7BCD-5125F609E7CB}"/>
              </a:ext>
            </a:extLst>
          </p:cNvPr>
          <p:cNvSpPr txBox="1"/>
          <p:nvPr/>
        </p:nvSpPr>
        <p:spPr>
          <a:xfrm>
            <a:off x="628649" y="320040"/>
            <a:ext cx="8274177" cy="6349320"/>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685800" marR="0" lvl="0" indent="-6858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7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5" name="TextBox 84">
            <a:extLst>
              <a:ext uri="{FF2B5EF4-FFF2-40B4-BE49-F238E27FC236}">
                <a16:creationId xmlns:a16="http://schemas.microsoft.com/office/drawing/2014/main" id="{4EDCA316-CE2B-FF0E-0CBB-29B4F7E80142}"/>
              </a:ext>
            </a:extLst>
          </p:cNvPr>
          <p:cNvSpPr txBox="1"/>
          <p:nvPr/>
        </p:nvSpPr>
        <p:spPr>
          <a:xfrm>
            <a:off x="241172" y="-970570"/>
            <a:ext cx="8579299" cy="1572418"/>
          </a:xfrm>
          <a:prstGeom prst="rect">
            <a:avLst/>
          </a:prstGeom>
          <a:noFill/>
        </p:spPr>
        <p:txBody>
          <a:bodyPr wrap="square">
            <a:spAutoFit/>
          </a:bodyPr>
          <a:lstStyle/>
          <a:p>
            <a:pPr>
              <a:lnSpc>
                <a:spcPct val="107000"/>
              </a:lnSpc>
              <a:spcAft>
                <a:spcPts val="800"/>
              </a:spcAft>
            </a:pPr>
            <a:endParaRPr lang="en-AU"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AFAB7E1-ECA0-5688-5C26-28EB9106B922}"/>
              </a:ext>
            </a:extLst>
          </p:cNvPr>
          <p:cNvSpPr txBox="1"/>
          <p:nvPr/>
        </p:nvSpPr>
        <p:spPr>
          <a:xfrm>
            <a:off x="158817" y="-2403647"/>
            <a:ext cx="8661654" cy="8816478"/>
          </a:xfrm>
          <a:prstGeom prst="rect">
            <a:avLst/>
          </a:prstGeom>
          <a:noFill/>
        </p:spPr>
        <p:txBody>
          <a:bodyPr wrap="square">
            <a:spAutoFit/>
          </a:bodyPr>
          <a:lstStyle/>
          <a:p>
            <a:pPr>
              <a:lnSpc>
                <a:spcPct val="107000"/>
              </a:lnSpc>
              <a:spcAft>
                <a:spcPts val="800"/>
              </a:spcAft>
            </a:pPr>
            <a:endParaRPr lang="en-AU"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b="1"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AU" b="1"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AU" sz="2000" b="1" kern="100" dirty="0">
                <a:effectLst/>
                <a:latin typeface="Calibri" panose="020F0502020204030204" pitchFamily="34" charset="0"/>
                <a:ea typeface="Calibri" panose="020F0502020204030204" pitchFamily="34" charset="0"/>
                <a:cs typeface="Times New Roman" panose="02020603050405020304" pitchFamily="18" charset="0"/>
              </a:rPr>
              <a:t>Concluding observations and the need to change the storying</a:t>
            </a:r>
          </a:p>
          <a:p>
            <a:pPr algn="ctr">
              <a:lnSpc>
                <a:spcPct val="107000"/>
              </a:lnSpc>
              <a:spcAft>
                <a:spcPts val="800"/>
              </a:spcAft>
            </a:pP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It is not a choice </a:t>
            </a:r>
            <a:r>
              <a:rPr lang="en-AU" sz="2000" kern="100" dirty="0">
                <a:latin typeface="Calibri" panose="020F0502020204030204" pitchFamily="34" charset="0"/>
                <a:ea typeface="Calibri" panose="020F0502020204030204" pitchFamily="34" charset="0"/>
                <a:cs typeface="Times New Roman" panose="02020603050405020304" pitchFamily="18" charset="0"/>
              </a:rPr>
              <a:t>between</a:t>
            </a: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 sameness or difference both are required: the delivery of citizenship entitlements for sameness and self-determining support for difference, including for living and working on country</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Governments must engage with, properly resource and listen to an impressive array of First Nations alliances and voices at national and industry levels that are advocating for First Nations people in Caring for Country, the Carbon Industry, and the Transition to Renewables alongside Heritage Protection</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Australia will neither decarbonise nor repair nature without decolonisation; the storying has to change from what the state does (badly) ‘for them’ to what they do (well) ‘for us’ now and into the future</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This new approach will require new forms of engagement and devolution: recognition, representation, respect, remuneration and redistribution (5 Rs)</a:t>
            </a:r>
          </a:p>
          <a:p>
            <a:pPr>
              <a:lnSpc>
                <a:spcPct val="107000"/>
              </a:lnSpc>
              <a:spcAft>
                <a:spcPts val="800"/>
              </a:spcAft>
            </a:pPr>
            <a:r>
              <a:rPr lang="en-AU" sz="2000" kern="100" dirty="0">
                <a:latin typeface="Calibri" panose="020F0502020204030204" pitchFamily="34" charset="0"/>
                <a:ea typeface="Calibri" panose="020F0502020204030204" pitchFamily="34" charset="0"/>
                <a:cs typeface="Times New Roman" panose="02020603050405020304" pitchFamily="18" charset="0"/>
              </a:rPr>
              <a:t>The n</a:t>
            </a: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ew economy and decolonisation can provide new means for community-led solutions to address current deep and unacceptable levels of poverty</a:t>
            </a:r>
          </a:p>
        </p:txBody>
      </p:sp>
    </p:spTree>
    <p:extLst>
      <p:ext uri="{BB962C8B-B14F-4D97-AF65-F5344CB8AC3E}">
        <p14:creationId xmlns:p14="http://schemas.microsoft.com/office/powerpoint/2010/main" val="2920947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5BF2E27-FADE-FC64-02F7-EF4098153734}"/>
              </a:ext>
            </a:extLst>
          </p:cNvPr>
          <p:cNvSpPr txBox="1">
            <a:spLocks/>
          </p:cNvSpPr>
          <p:nvPr/>
        </p:nvSpPr>
        <p:spPr>
          <a:xfrm>
            <a:off x="417399" y="643467"/>
            <a:ext cx="8408193" cy="7448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spcAft>
                <a:spcPts val="600"/>
              </a:spcAft>
            </a:pPr>
            <a:r>
              <a:rPr lang="en-US" sz="2800" b="1" kern="1200">
                <a:solidFill>
                  <a:schemeClr val="bg1"/>
                </a:solidFill>
                <a:latin typeface="+mj-lt"/>
                <a:ea typeface="+mj-ea"/>
                <a:cs typeface="+mj-cs"/>
              </a:rPr>
              <a:t>Indigenous population estimates, 1971-2021</a:t>
            </a:r>
          </a:p>
        </p:txBody>
      </p:sp>
      <p:graphicFrame>
        <p:nvGraphicFramePr>
          <p:cNvPr id="2" name="Chart 1">
            <a:extLst>
              <a:ext uri="{FF2B5EF4-FFF2-40B4-BE49-F238E27FC236}">
                <a16:creationId xmlns:a16="http://schemas.microsoft.com/office/drawing/2014/main" id="{AD114711-5A0B-C145-918C-601E146318D9}"/>
              </a:ext>
            </a:extLst>
          </p:cNvPr>
          <p:cNvGraphicFramePr>
            <a:graphicFrameLocks/>
          </p:cNvGraphicFramePr>
          <p:nvPr>
            <p:extLst>
              <p:ext uri="{D42A27DB-BD31-4B8C-83A1-F6EECF244321}">
                <p14:modId xmlns:p14="http://schemas.microsoft.com/office/powerpoint/2010/main" val="1777568477"/>
              </p:ext>
            </p:extLst>
          </p:nvPr>
        </p:nvGraphicFramePr>
        <p:xfrm>
          <a:off x="482600" y="1675227"/>
          <a:ext cx="8178799" cy="4394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4940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17399" y="643467"/>
            <a:ext cx="8408193" cy="744836"/>
          </a:xfrm>
        </p:spPr>
        <p:txBody>
          <a:bodyPr>
            <a:normAutofit/>
          </a:bodyPr>
          <a:lstStyle/>
          <a:p>
            <a:pPr algn="ctr"/>
            <a:r>
              <a:rPr lang="en-AU" sz="2600" b="1">
                <a:solidFill>
                  <a:schemeClr val="bg1"/>
                </a:solidFill>
                <a:latin typeface="+mn-lt"/>
              </a:rPr>
              <a:t>Indigenous census counts by State and Territory 1971-2021</a:t>
            </a:r>
          </a:p>
        </p:txBody>
      </p:sp>
      <p:graphicFrame>
        <p:nvGraphicFramePr>
          <p:cNvPr id="2" name="Chart 1">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267738306"/>
              </p:ext>
            </p:extLst>
          </p:nvPr>
        </p:nvGraphicFramePr>
        <p:xfrm>
          <a:off x="482600" y="1675227"/>
          <a:ext cx="8178799" cy="4394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1405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a:extLst>
              <a:ext uri="{FF2B5EF4-FFF2-40B4-BE49-F238E27FC236}">
                <a16:creationId xmlns:a16="http://schemas.microsoft.com/office/drawing/2014/main" id="{820CD54E-8ED6-4D44-A432-4CD22EAE12F7}"/>
              </a:ext>
            </a:extLst>
          </p:cNvPr>
          <p:cNvSpPr>
            <a:spLocks noChangeArrowheads="1"/>
          </p:cNvSpPr>
          <p:nvPr/>
        </p:nvSpPr>
        <p:spPr bwMode="auto">
          <a:xfrm>
            <a:off x="2449513" y="1825625"/>
            <a:ext cx="9526482" cy="48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graphicFrame>
        <p:nvGraphicFramePr>
          <p:cNvPr id="2" name="Table 1">
            <a:extLst>
              <a:ext uri="{FF2B5EF4-FFF2-40B4-BE49-F238E27FC236}">
                <a16:creationId xmlns:a16="http://schemas.microsoft.com/office/drawing/2014/main" id="{269A3807-7E89-428A-8FD2-7133E4BCC367}"/>
              </a:ext>
            </a:extLst>
          </p:cNvPr>
          <p:cNvGraphicFramePr>
            <a:graphicFrameLocks noGrp="1"/>
          </p:cNvGraphicFramePr>
          <p:nvPr>
            <p:extLst>
              <p:ext uri="{D42A27DB-BD31-4B8C-83A1-F6EECF244321}">
                <p14:modId xmlns:p14="http://schemas.microsoft.com/office/powerpoint/2010/main" val="147165733"/>
              </p:ext>
            </p:extLst>
          </p:nvPr>
        </p:nvGraphicFramePr>
        <p:xfrm>
          <a:off x="876443" y="643467"/>
          <a:ext cx="7391116" cy="5571074"/>
        </p:xfrm>
        <a:graphic>
          <a:graphicData uri="http://schemas.openxmlformats.org/drawingml/2006/table">
            <a:tbl>
              <a:tblPr firstRow="1" firstCol="1" bandRow="1"/>
              <a:tblGrid>
                <a:gridCol w="1088544">
                  <a:extLst>
                    <a:ext uri="{9D8B030D-6E8A-4147-A177-3AD203B41FA5}">
                      <a16:colId xmlns:a16="http://schemas.microsoft.com/office/drawing/2014/main" val="3765614871"/>
                    </a:ext>
                  </a:extLst>
                </a:gridCol>
                <a:gridCol w="2667500">
                  <a:extLst>
                    <a:ext uri="{9D8B030D-6E8A-4147-A177-3AD203B41FA5}">
                      <a16:colId xmlns:a16="http://schemas.microsoft.com/office/drawing/2014/main" val="1007994286"/>
                    </a:ext>
                  </a:extLst>
                </a:gridCol>
                <a:gridCol w="1272063">
                  <a:extLst>
                    <a:ext uri="{9D8B030D-6E8A-4147-A177-3AD203B41FA5}">
                      <a16:colId xmlns:a16="http://schemas.microsoft.com/office/drawing/2014/main" val="3223024596"/>
                    </a:ext>
                  </a:extLst>
                </a:gridCol>
                <a:gridCol w="1069499">
                  <a:extLst>
                    <a:ext uri="{9D8B030D-6E8A-4147-A177-3AD203B41FA5}">
                      <a16:colId xmlns:a16="http://schemas.microsoft.com/office/drawing/2014/main" val="1109629250"/>
                    </a:ext>
                  </a:extLst>
                </a:gridCol>
                <a:gridCol w="1293510">
                  <a:extLst>
                    <a:ext uri="{9D8B030D-6E8A-4147-A177-3AD203B41FA5}">
                      <a16:colId xmlns:a16="http://schemas.microsoft.com/office/drawing/2014/main" val="1928322901"/>
                    </a:ext>
                  </a:extLst>
                </a:gridCol>
              </a:tblGrid>
              <a:tr h="192106">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Policy</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Target</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‘Equality’ goal</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Timeframe</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outcome</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0310114"/>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AEDP 1987-2000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Income equality</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100%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2000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Failed</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6572613"/>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Employment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100%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2000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Failed</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2325924"/>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baseline="0" dirty="0">
                          <a:effectLst/>
                          <a:latin typeface="Calibri" panose="020F0502020204030204" pitchFamily="34" charset="0"/>
                          <a:ea typeface="Calibri" panose="020F0502020204030204" pitchFamily="34" charset="0"/>
                          <a:cs typeface="Times New Roman" panose="02020603050405020304" pitchFamily="18" charset="0"/>
                        </a:rPr>
                        <a:t>Education</a:t>
                      </a:r>
                      <a:r>
                        <a:rPr lang="en-AU"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dirty="0">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100%</a:t>
                      </a:r>
                      <a:endParaRPr lang="en-AU" sz="1600" b="0" i="0" u="none" strike="noStrike" dirty="0">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2000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Failed</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71724"/>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Welfare dependence</a:t>
                      </a:r>
                      <a:endParaRPr lang="en-AU" sz="1600" b="0" i="0" u="none" strike="noStrike" dirty="0">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100%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2000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Failed</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6418168"/>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CTG 1 2008-2018</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Life expectancy</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100%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Failed</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466245"/>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Infant mortality</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50%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2018</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Failed</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5257612"/>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Preschool attendance</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95%</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2013/2025</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Succeeded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635586"/>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Year 12 completion</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50%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2020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Succeeded</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0000182"/>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Literacy/numeracy</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50%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2018</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Failed</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09503"/>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School attendance</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100%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2018</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Failed</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108748"/>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Employment</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50%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2018</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Failed</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911000"/>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CTG 2 2020-2031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 Life expectancy</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100%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Not on track</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9164461"/>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 Healthy birth weight</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91%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cs typeface="Times New Roman" panose="02020603050405020304" pitchFamily="18" charset="0"/>
                        </a:rPr>
                        <a:t>Not on track</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8891770"/>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3 Preschool attendance</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95%</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2025</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On track</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3018544"/>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4 Child development</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55%</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Worsening</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586057"/>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5 Year 12 completion</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96%</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Not on track</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098748"/>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6 Tertiary qualifications</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70%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Not on track</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136031"/>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7 Employment, education, training (15-24 years)</a:t>
                      </a:r>
                      <a:endParaRPr lang="en-AU" sz="1600" b="0" i="0" u="none" strike="noStrike" dirty="0">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dirty="0">
                          <a:effectLst/>
                          <a:latin typeface="Calibri" panose="020F0502020204030204" pitchFamily="34" charset="0"/>
                          <a:ea typeface="Calibri" panose="020F0502020204030204" pitchFamily="34" charset="0"/>
                          <a:cs typeface="Times New Roman" panose="02020603050405020304" pitchFamily="18" charset="0"/>
                        </a:rPr>
                        <a:t>67%</a:t>
                      </a:r>
                      <a:endParaRPr lang="en-AU" sz="1600" b="0" i="0" u="none" strike="noStrike" dirty="0">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Not on track</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610892"/>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8 Employment  (25-64 years)</a:t>
                      </a:r>
                      <a:endParaRPr lang="en-AU" sz="1600" b="0" i="0" u="none" strike="noStrike" dirty="0">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62%</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cs typeface="Times New Roman" panose="02020603050405020304" pitchFamily="18" charset="0"/>
                        </a:rPr>
                        <a:t>On track</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506685"/>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9 Housing not overcrowded</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88%</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Not on track</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531117"/>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10 Adults in prison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-15%</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Worsening</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0614121"/>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11 10–17-year-old detention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-30%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On track</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2886125"/>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12 Out of home care</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-45%</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Worsening</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938678"/>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13 Violence and abuse</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-50% at least</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No assessment</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6030302"/>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14 Suicide</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Towards zero</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none</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cs typeface="Times New Roman" panose="02020603050405020304" pitchFamily="18" charset="0"/>
                        </a:rPr>
                        <a:t>No assessment</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514177"/>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15 a. Land and b. sea ownership</a:t>
                      </a:r>
                      <a:endParaRPr lang="en-AU" sz="1600" b="0" i="0" u="none" strike="noStrike" dirty="0">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+15%</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2030</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On track</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4266337"/>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16 Languages use</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Sustained +ve</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2031</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No assessment</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5041526"/>
                  </a:ext>
                </a:extLst>
              </a:tr>
              <a:tr h="192106">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17 Access to information</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1" i="0" u="none" strike="noStrike">
                          <a:effectLst/>
                          <a:latin typeface="Calibri" panose="020F0502020204030204" pitchFamily="34" charset="0"/>
                          <a:ea typeface="Calibri" panose="020F0502020204030204" pitchFamily="34" charset="0"/>
                          <a:cs typeface="Times New Roman" panose="02020603050405020304" pitchFamily="18" charset="0"/>
                        </a:rPr>
                        <a:t>Equality</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a:effectLst/>
                          <a:latin typeface="Calibri" panose="020F0502020204030204" pitchFamily="34" charset="0"/>
                          <a:ea typeface="Calibri" panose="020F0502020204030204" pitchFamily="34" charset="0"/>
                          <a:cs typeface="Times New Roman" panose="02020603050405020304" pitchFamily="18" charset="0"/>
                        </a:rPr>
                        <a:t>2026</a:t>
                      </a:r>
                      <a:endParaRPr lang="en-AU" sz="1600" b="0" i="0" u="none" strike="noStrike">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7000"/>
                        </a:lnSpc>
                        <a:spcBef>
                          <a:spcPts val="0"/>
                        </a:spcBef>
                        <a:spcAft>
                          <a:spcPts val="800"/>
                        </a:spcAft>
                      </a:pPr>
                      <a:r>
                        <a:rPr lang="en-AU" sz="900" b="0" i="0" u="none" strike="noStrike" dirty="0">
                          <a:effectLst/>
                          <a:latin typeface="Calibri" panose="020F0502020204030204" pitchFamily="34" charset="0"/>
                          <a:ea typeface="Calibri" panose="020F0502020204030204" pitchFamily="34" charset="0"/>
                          <a:cs typeface="Times New Roman" panose="02020603050405020304" pitchFamily="18" charset="0"/>
                        </a:rPr>
                        <a:t>No assessment</a:t>
                      </a:r>
                      <a:endParaRPr lang="en-AU" sz="1600" b="0" i="0" u="none" strike="noStrike" dirty="0">
                        <a:effectLst/>
                        <a:latin typeface="Arial" panose="020B0604020202020204" pitchFamily="34" charset="0"/>
                      </a:endParaRPr>
                    </a:p>
                  </a:txBody>
                  <a:tcPr marL="54025" marR="54025" marT="750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03097"/>
                  </a:ext>
                </a:extLst>
              </a:tr>
            </a:tbl>
          </a:graphicData>
        </a:graphic>
      </p:graphicFrame>
    </p:spTree>
    <p:extLst>
      <p:ext uri="{BB962C8B-B14F-4D97-AF65-F5344CB8AC3E}">
        <p14:creationId xmlns:p14="http://schemas.microsoft.com/office/powerpoint/2010/main" val="3258840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Figure CtG1.1 ">
            <a:extLst>
              <a:ext uri="{FF2B5EF4-FFF2-40B4-BE49-F238E27FC236}">
                <a16:creationId xmlns:a16="http://schemas.microsoft.com/office/drawing/2014/main" id="{479B55E1-E9D5-4106-9F94-EF769C1C3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827" y="1532499"/>
            <a:ext cx="6250455" cy="4468252"/>
          </a:xfrm>
          <a:prstGeom prst="rect">
            <a:avLst/>
          </a:prstGeom>
        </p:spPr>
      </p:pic>
      <p:sp>
        <p:nvSpPr>
          <p:cNvPr id="4" name="TextBox 3">
            <a:extLst>
              <a:ext uri="{FF2B5EF4-FFF2-40B4-BE49-F238E27FC236}">
                <a16:creationId xmlns:a16="http://schemas.microsoft.com/office/drawing/2014/main" id="{72599C42-4B1B-00EC-5175-D9514132B987}"/>
              </a:ext>
            </a:extLst>
          </p:cNvPr>
          <p:cNvSpPr txBox="1"/>
          <p:nvPr/>
        </p:nvSpPr>
        <p:spPr>
          <a:xfrm>
            <a:off x="1559719" y="1047750"/>
            <a:ext cx="6574631" cy="300082"/>
          </a:xfrm>
          <a:prstGeom prst="rect">
            <a:avLst/>
          </a:prstGeom>
          <a:noFill/>
        </p:spPr>
        <p:txBody>
          <a:bodyPr wrap="square" rtlCol="0">
            <a:spAutoFit/>
          </a:bodyPr>
          <a:lstStyle/>
          <a:p>
            <a:pPr algn="ctr" defTabSz="685800"/>
            <a:r>
              <a:rPr lang="en-AU" sz="1350" b="1">
                <a:solidFill>
                  <a:srgbClr val="0D5784"/>
                </a:solidFill>
                <a:latin typeface="Open Sans" panose="020B0606030504020204" pitchFamily="34" charset="0"/>
              </a:rPr>
              <a:t>Target 1 </a:t>
            </a:r>
            <a:r>
              <a:rPr lang="en-AU" sz="1350" b="1">
                <a:solidFill>
                  <a:srgbClr val="212529"/>
                </a:solidFill>
                <a:latin typeface="Open Sans" panose="020B0606030504020204" pitchFamily="34" charset="0"/>
              </a:rPr>
              <a:t>Close the Gap in life expectancy within a generation, by 2031</a:t>
            </a:r>
            <a:endParaRPr lang="en-AU" sz="1350" b="1" dirty="0">
              <a:solidFill>
                <a:srgbClr val="212529"/>
              </a:solidFill>
              <a:latin typeface="Open Sans" panose="020B0606030504020204" pitchFamily="34" charset="0"/>
            </a:endParaRPr>
          </a:p>
        </p:txBody>
      </p:sp>
    </p:spTree>
    <p:extLst>
      <p:ext uri="{BB962C8B-B14F-4D97-AF65-F5344CB8AC3E}">
        <p14:creationId xmlns:p14="http://schemas.microsoft.com/office/powerpoint/2010/main" val="186556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Figure CtG2.1 ">
            <a:extLst>
              <a:ext uri="{FF2B5EF4-FFF2-40B4-BE49-F238E27FC236}">
                <a16:creationId xmlns:a16="http://schemas.microsoft.com/office/drawing/2014/main" id="{2EB35167-C202-47FC-B2C4-4BB04E89D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230" y="1713473"/>
            <a:ext cx="4992290" cy="4260819"/>
          </a:xfrm>
          <a:prstGeom prst="rect">
            <a:avLst/>
          </a:prstGeom>
        </p:spPr>
      </p:pic>
      <p:sp>
        <p:nvSpPr>
          <p:cNvPr id="3" name="TextBox 2">
            <a:extLst>
              <a:ext uri="{FF2B5EF4-FFF2-40B4-BE49-F238E27FC236}">
                <a16:creationId xmlns:a16="http://schemas.microsoft.com/office/drawing/2014/main" id="{DE04C6F0-F65A-CC23-DD77-C98B5EBF10D9}"/>
              </a:ext>
            </a:extLst>
          </p:cNvPr>
          <p:cNvSpPr txBox="1"/>
          <p:nvPr/>
        </p:nvSpPr>
        <p:spPr>
          <a:xfrm>
            <a:off x="1143000" y="1009651"/>
            <a:ext cx="5934075" cy="507831"/>
          </a:xfrm>
          <a:prstGeom prst="rect">
            <a:avLst/>
          </a:prstGeom>
          <a:noFill/>
        </p:spPr>
        <p:txBody>
          <a:bodyPr wrap="square" rtlCol="0">
            <a:spAutoFit/>
          </a:bodyPr>
          <a:lstStyle/>
          <a:p>
            <a:pPr algn="ctr" defTabSz="685800"/>
            <a:r>
              <a:rPr lang="en-AU" sz="1350" b="1" dirty="0">
                <a:solidFill>
                  <a:srgbClr val="0D5784"/>
                </a:solidFill>
                <a:latin typeface="Open Sans" panose="020B0606030504020204" pitchFamily="34" charset="0"/>
              </a:rPr>
              <a:t>Target 2 </a:t>
            </a:r>
            <a:r>
              <a:rPr lang="en-AU" sz="1350" b="1" dirty="0">
                <a:solidFill>
                  <a:srgbClr val="212529"/>
                </a:solidFill>
                <a:latin typeface="Open Sans" panose="020B0606030504020204" pitchFamily="34" charset="0"/>
              </a:rPr>
              <a:t>By 2031, increase the proportion of Aboriginal and Torres Strait Islander babies with a healthy birthweight to 91 per cent</a:t>
            </a:r>
          </a:p>
        </p:txBody>
      </p:sp>
    </p:spTree>
    <p:extLst>
      <p:ext uri="{BB962C8B-B14F-4D97-AF65-F5344CB8AC3E}">
        <p14:creationId xmlns:p14="http://schemas.microsoft.com/office/powerpoint/2010/main" val="2685790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Figure CtG5.1 ">
            <a:extLst>
              <a:ext uri="{FF2B5EF4-FFF2-40B4-BE49-F238E27FC236}">
                <a16:creationId xmlns:a16="http://schemas.microsoft.com/office/drawing/2014/main" id="{4B420EB7-A54E-4AA3-86B1-B7E7F1F12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372" y="1721644"/>
            <a:ext cx="5850731" cy="4279106"/>
          </a:xfrm>
          <a:prstGeom prst="rect">
            <a:avLst/>
          </a:prstGeom>
        </p:spPr>
      </p:pic>
      <p:sp>
        <p:nvSpPr>
          <p:cNvPr id="3" name="TextBox 2">
            <a:extLst>
              <a:ext uri="{FF2B5EF4-FFF2-40B4-BE49-F238E27FC236}">
                <a16:creationId xmlns:a16="http://schemas.microsoft.com/office/drawing/2014/main" id="{106AAD67-EB52-EF28-8C30-C597D378BB3D}"/>
              </a:ext>
            </a:extLst>
          </p:cNvPr>
          <p:cNvSpPr txBox="1"/>
          <p:nvPr/>
        </p:nvSpPr>
        <p:spPr>
          <a:xfrm>
            <a:off x="1019175" y="1057276"/>
            <a:ext cx="6648450" cy="507831"/>
          </a:xfrm>
          <a:prstGeom prst="rect">
            <a:avLst/>
          </a:prstGeom>
          <a:noFill/>
        </p:spPr>
        <p:txBody>
          <a:bodyPr wrap="square" rtlCol="0">
            <a:spAutoFit/>
          </a:bodyPr>
          <a:lstStyle/>
          <a:p>
            <a:pPr algn="ctr" defTabSz="685800"/>
            <a:r>
              <a:rPr lang="en-AU" sz="1350" b="1" dirty="0">
                <a:solidFill>
                  <a:srgbClr val="0D5784"/>
                </a:solidFill>
                <a:latin typeface="Open Sans" panose="020B0606030504020204" pitchFamily="34" charset="0"/>
              </a:rPr>
              <a:t>Target 5 </a:t>
            </a:r>
            <a:r>
              <a:rPr lang="en-AU" sz="1350" b="1" dirty="0">
                <a:solidFill>
                  <a:srgbClr val="212529"/>
                </a:solidFill>
                <a:latin typeface="Open Sans" panose="020B0606030504020204" pitchFamily="34" charset="0"/>
              </a:rPr>
              <a:t>By 2031, increase the proportion of Aboriginal and Torres Strait Islander people (age 20-24) attaining year 12 qualification to 96 per cent</a:t>
            </a:r>
          </a:p>
        </p:txBody>
      </p:sp>
    </p:spTree>
    <p:extLst>
      <p:ext uri="{BB962C8B-B14F-4D97-AF65-F5344CB8AC3E}">
        <p14:creationId xmlns:p14="http://schemas.microsoft.com/office/powerpoint/2010/main" val="1184744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ANUPowerpointTemplate2010">
  <a:themeElements>
    <a:clrScheme name="ANUPowerpointTemplate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UPowerpointTemplate2010">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NUPowerpointTemplate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NUPowerpointTemplate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NUPowerpointTemplate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NUPowerpointTemplate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NUPowerpointTemplate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NUPowerpointTemplate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NUPowerpointTemplate201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NUPowerpointTemplate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NUPowerpointTemplate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NUPowerpointTemplate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NUPowerpointTemplate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NUPowerpointTemplate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NUPowerpointTemplate2010">
  <a:themeElements>
    <a:clrScheme name="ANUPowerpointTemplate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UPowerpointTemplate2010">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NUPowerpointTemplate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NUPowerpointTemplate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NUPowerpointTemplate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NUPowerpointTemplate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NUPowerpointTemplate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NUPowerpointTemplate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NUPowerpointTemplate201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NUPowerpointTemplate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NUPowerpointTemplate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NUPowerpointTemplate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NUPowerpointTemplate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NUPowerpointTemplate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16218</TotalTime>
  <Words>2004</Words>
  <Application>Microsoft Office PowerPoint</Application>
  <PresentationFormat>On-screen Show (4:3)</PresentationFormat>
  <Paragraphs>310</Paragraphs>
  <Slides>35</Slides>
  <Notes>10</Notes>
  <HiddenSlides>0</HiddenSlides>
  <MMClips>0</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1</vt:i4>
      </vt:variant>
      <vt:variant>
        <vt:lpstr>Slide Titles</vt:lpstr>
      </vt:variant>
      <vt:variant>
        <vt:i4>35</vt:i4>
      </vt:variant>
    </vt:vector>
  </HeadingPairs>
  <TitlesOfParts>
    <vt:vector size="46" baseType="lpstr">
      <vt:lpstr>Arial</vt:lpstr>
      <vt:lpstr>Calibri</vt:lpstr>
      <vt:lpstr>Calibri Light</vt:lpstr>
      <vt:lpstr>Open Sans</vt:lpstr>
      <vt:lpstr>Office Theme</vt:lpstr>
      <vt:lpstr>5_ANUPowerpointTemplate2010</vt:lpstr>
      <vt:lpstr>1_Office Theme</vt:lpstr>
      <vt:lpstr>Office Theme</vt:lpstr>
      <vt:lpstr>ANUPowerpointTemplate2010</vt:lpstr>
      <vt:lpstr>3_Office Theme</vt:lpstr>
      <vt:lpstr>Acrobat Document</vt:lpstr>
      <vt:lpstr>PowerPoint Presentation</vt:lpstr>
      <vt:lpstr>Outline of talk</vt:lpstr>
      <vt:lpstr>PowerPoint Presentation</vt:lpstr>
      <vt:lpstr>PowerPoint Presentation</vt:lpstr>
      <vt:lpstr>Indigenous census counts by State and Territory 1971-2021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rig  Indigenous land holdings and ‘registered claims’ and registered claims</vt:lpstr>
      <vt:lpstr>  Indigenous land holdings and ‘discrete communities’ of Discrete Indigenous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resources and 3 mega projects on Indigenous land</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Reconciliation and the embrace of economic sameness</dc:title>
  <dc:creator>Jon</dc:creator>
  <cp:lastModifiedBy>Media</cp:lastModifiedBy>
  <cp:revision>94</cp:revision>
  <dcterms:created xsi:type="dcterms:W3CDTF">2016-04-13T09:34:02Z</dcterms:created>
  <dcterms:modified xsi:type="dcterms:W3CDTF">2023-06-16T01:47:50Z</dcterms:modified>
</cp:coreProperties>
</file>