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63" r:id="rId4"/>
    <p:sldId id="278" r:id="rId5"/>
    <p:sldId id="260" r:id="rId6"/>
    <p:sldId id="288" r:id="rId7"/>
    <p:sldId id="282" r:id="rId8"/>
    <p:sldId id="283" r:id="rId9"/>
    <p:sldId id="286" r:id="rId10"/>
    <p:sldId id="280" r:id="rId11"/>
    <p:sldId id="291" r:id="rId12"/>
    <p:sldId id="292" r:id="rId13"/>
    <p:sldId id="293" r:id="rId14"/>
    <p:sldId id="290" r:id="rId15"/>
    <p:sldId id="268" r:id="rId16"/>
  </p:sldIdLst>
  <p:sldSz cx="9144000" cy="6858000" type="screen4x3"/>
  <p:notesSz cx="6807200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21" autoAdjust="0"/>
  </p:normalViewPr>
  <p:slideViewPr>
    <p:cSldViewPr>
      <p:cViewPr>
        <p:scale>
          <a:sx n="81" d="100"/>
          <a:sy n="81" d="100"/>
        </p:scale>
        <p:origin x="-225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7AF11AB-AA34-4716-BD18-DECA2C07089F}" type="datetimeFigureOut">
              <a:rPr lang="en-AU" smtClean="0"/>
              <a:pPr/>
              <a:t>3/03/2014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1B72A47-227E-47D0-8414-CE608198C21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0176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6C37EE65-FE9F-4CF2-B4AA-F2C3614122A0}" type="datetimeFigureOut">
              <a:rPr lang="en-AU" smtClean="0"/>
              <a:pPr/>
              <a:t>3/03/2014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5" cy="4471988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6219447-2ADF-4A78-AB58-99F1301F792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80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19447-2ADF-4A78-AB58-99F1301F7920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19447-2ADF-4A78-AB58-99F1301F7920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19447-2ADF-4A78-AB58-99F1301F7920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19447-2ADF-4A78-AB58-99F1301F7920}" type="slidenum">
              <a:rPr lang="en-AU" smtClean="0"/>
              <a:pPr/>
              <a:t>15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A5E8B-ED10-4095-84FD-C7B1C492E2E1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0579-D57C-4141-8D1E-D491CBFF0241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954C5-7F7A-4A1A-988D-A1EBAD9E8B53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D0320-80F4-4353-8A9E-71B942C2413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3B966-985E-471B-BEF4-9FC768799687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F022-98E8-4D76-96E2-5C4FD7804DD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318AB-CCF3-4E70-B57F-88F3F715637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DA65-8582-4311-B78E-33CC472090E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B5FC3-FF81-46C3-94C5-645925FC2C89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65CDC7-BE2B-4320-9B8C-EA3C9A95EB6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D0F71EA-BA39-47BB-B78A-D2E0E23AEFE0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ew Service Framework_PowerPoint_Template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485255"/>
            <a:ext cx="7772400" cy="26638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00"/>
                </a:solidFill>
              </a:rPr>
              <a:t>A New Service Framework for Health Services in the Northern Territory</a:t>
            </a:r>
            <a:endParaRPr lang="en-US" sz="4000" dirty="0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3933825"/>
            <a:ext cx="7848871" cy="504825"/>
          </a:xfrm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  <a:r>
              <a:rPr lang="en-US" sz="2000" dirty="0" smtClean="0"/>
              <a:t>September 2013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A5E8B-ED10-4095-84FD-C7B1C492E2E1}" type="slidenum">
              <a:rPr lang="en-AU" smtClean="0"/>
              <a:pPr>
                <a:defRPr/>
              </a:pPr>
              <a:t>1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pic>
        <p:nvPicPr>
          <p:cNvPr id="4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915" y="1306008"/>
            <a:ext cx="77048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/>
              <a:buChar char="•"/>
            </a:pPr>
            <a:endParaRPr lang="en-AU" dirty="0" smtClean="0"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Drafting of the Health Services Bill – commenced in early 2013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1</a:t>
            </a:r>
            <a:r>
              <a:rPr lang="en-AU" sz="2000" baseline="30000" dirty="0" smtClean="0">
                <a:latin typeface="+mj-lt"/>
              </a:rPr>
              <a:t>st</a:t>
            </a:r>
            <a:r>
              <a:rPr lang="en-AU" sz="2000" dirty="0" smtClean="0">
                <a:latin typeface="+mj-lt"/>
              </a:rPr>
              <a:t> round consultation happened  October and December 2013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Revised HS Bill approved for consultation on 3 February 2014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2</a:t>
            </a:r>
            <a:r>
              <a:rPr lang="en-AU" sz="2000" baseline="30000" dirty="0" smtClean="0">
                <a:latin typeface="+mj-lt"/>
              </a:rPr>
              <a:t>nd</a:t>
            </a:r>
            <a:r>
              <a:rPr lang="en-AU" sz="2000" dirty="0" smtClean="0">
                <a:latin typeface="+mj-lt"/>
              </a:rPr>
              <a:t> round consultation currently underway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Introduce March 2014 Legislative Assembly Sittings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Likely passage March-May 2014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Full implementation by 1 July 2014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2000" dirty="0" smtClean="0">
                <a:latin typeface="+mj-lt"/>
              </a:rPr>
              <a:t>Legislation will spell out: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dirty="0" smtClean="0">
                <a:latin typeface="+mj-lt"/>
              </a:rPr>
              <a:t>Roles and responsibilities of </a:t>
            </a:r>
            <a:r>
              <a:rPr lang="en-AU" dirty="0" err="1" smtClean="0">
                <a:latin typeface="+mj-lt"/>
              </a:rPr>
              <a:t>DoH</a:t>
            </a:r>
            <a:r>
              <a:rPr lang="en-AU" dirty="0" smtClean="0">
                <a:latin typeface="+mj-lt"/>
              </a:rPr>
              <a:t>, System Manager, HSs, Boards, Minister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dirty="0" smtClean="0">
                <a:latin typeface="+mj-lt"/>
              </a:rPr>
              <a:t>Boards: appointment processes, numbers, skills mix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dirty="0" smtClean="0">
                <a:latin typeface="+mj-lt"/>
              </a:rPr>
              <a:t>Each Board: 7 to 9 members</a:t>
            </a:r>
          </a:p>
          <a:p>
            <a:pPr marL="800100" lvl="1" indent="-342900"/>
            <a:endParaRPr lang="en-AU" dirty="0" smtClean="0">
              <a:latin typeface="+mj-lt"/>
            </a:endParaRPr>
          </a:p>
          <a:p>
            <a:pPr marL="342900" indent="-342900"/>
            <a:endParaRPr lang="en-AU" dirty="0" smtClean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764704"/>
            <a:ext cx="529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Legislation</a:t>
            </a:r>
            <a:endParaRPr lang="en-A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58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14338"/>
            <a:ext cx="8229600" cy="782414"/>
          </a:xfrm>
        </p:spPr>
        <p:txBody>
          <a:bodyPr/>
          <a:lstStyle/>
          <a:p>
            <a:pPr eaLnBrk="1" hangingPunct="1"/>
            <a:r>
              <a:rPr lang="en-AU" sz="3600" b="1" dirty="0" smtClean="0"/>
              <a:t>Draft Health Services Bill 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11973"/>
          </a:xfrm>
        </p:spPr>
        <p:txBody>
          <a:bodyPr/>
          <a:lstStyle/>
          <a:p>
            <a:r>
              <a:rPr lang="en-AU" sz="2000" dirty="0" smtClean="0">
                <a:latin typeface="+mj-lt"/>
              </a:rPr>
              <a:t>Appoints </a:t>
            </a:r>
            <a:r>
              <a:rPr lang="en-AU" sz="2000" dirty="0">
                <a:latin typeface="+mj-lt"/>
              </a:rPr>
              <a:t>a Chief Operating Officer.</a:t>
            </a:r>
          </a:p>
          <a:p>
            <a:pPr lvl="1"/>
            <a:r>
              <a:rPr lang="en-AU" sz="1600" dirty="0">
                <a:latin typeface="+mj-lt"/>
              </a:rPr>
              <a:t>This person will have the day-to-day administration of the Health Service</a:t>
            </a:r>
            <a:r>
              <a:rPr lang="en-AU" sz="1600" dirty="0" smtClean="0">
                <a:latin typeface="+mj-lt"/>
              </a:rPr>
              <a:t>.</a:t>
            </a:r>
          </a:p>
          <a:p>
            <a:r>
              <a:rPr lang="en-AU" sz="2000" dirty="0" smtClean="0">
                <a:latin typeface="+mj-lt"/>
              </a:rPr>
              <a:t>Establishes System Manager role.</a:t>
            </a:r>
          </a:p>
          <a:p>
            <a:pPr lvl="1"/>
            <a:r>
              <a:rPr lang="en-AU" sz="1600" dirty="0" err="1" smtClean="0">
                <a:latin typeface="+mj-lt"/>
              </a:rPr>
              <a:t>DoH</a:t>
            </a:r>
            <a:r>
              <a:rPr lang="en-AU" sz="1600" dirty="0" smtClean="0">
                <a:latin typeface="+mj-lt"/>
              </a:rPr>
              <a:t>, through the CEO, is the System Manager responsible for the Public Health System.</a:t>
            </a:r>
          </a:p>
          <a:p>
            <a:pPr lvl="1"/>
            <a:r>
              <a:rPr lang="en-AU" sz="1600" dirty="0" smtClean="0">
                <a:latin typeface="+mj-lt"/>
              </a:rPr>
              <a:t>This is a requirement of the National Health Reform Agreement.</a:t>
            </a:r>
          </a:p>
          <a:p>
            <a:pPr lvl="1"/>
            <a:r>
              <a:rPr lang="en-AU" sz="1600" dirty="0" smtClean="0">
                <a:latin typeface="+mj-lt"/>
              </a:rPr>
              <a:t>Each </a:t>
            </a:r>
            <a:r>
              <a:rPr lang="en-AU" sz="1600" dirty="0">
                <a:latin typeface="+mj-lt"/>
              </a:rPr>
              <a:t>Health Service, COO and System Manager will all be involved in the planning for delivery of health services within the System.</a:t>
            </a:r>
          </a:p>
          <a:p>
            <a:r>
              <a:rPr lang="en-AU" sz="2000" dirty="0">
                <a:latin typeface="+mj-lt"/>
              </a:rPr>
              <a:t>Provides options to address situations where Health Service performance is not in accordance with the Service Delivery Agreement. </a:t>
            </a:r>
          </a:p>
          <a:p>
            <a:pPr lvl="1"/>
            <a:r>
              <a:rPr lang="en-AU" sz="1600" dirty="0">
                <a:latin typeface="+mj-lt"/>
              </a:rPr>
              <a:t>CEO can conduct a Health Service Inquiry, Health Service Audit, and issue Health Service Directives</a:t>
            </a:r>
            <a:r>
              <a:rPr lang="en-AU" sz="1400" dirty="0">
                <a:latin typeface="+mj-lt"/>
              </a:rPr>
              <a:t>.</a:t>
            </a:r>
          </a:p>
          <a:p>
            <a:r>
              <a:rPr lang="en-AU" sz="2000" dirty="0">
                <a:latin typeface="+mj-lt"/>
              </a:rPr>
              <a:t>Describes measures that can be taken by the Minister when performance of the Health Service is unsatisfactory.</a:t>
            </a:r>
          </a:p>
          <a:p>
            <a:pPr lvl="1"/>
            <a:r>
              <a:rPr lang="en-AU" sz="1600" dirty="0">
                <a:latin typeface="+mj-lt"/>
              </a:rPr>
              <a:t>Can require performance improvement, or, dissolve the Board.  </a:t>
            </a:r>
          </a:p>
          <a:p>
            <a:pPr lvl="1"/>
            <a:r>
              <a:rPr lang="en-AU" sz="1600" dirty="0">
                <a:latin typeface="+mj-lt"/>
              </a:rPr>
              <a:t>The System Manager would ‘step in’ to manage the Health </a:t>
            </a:r>
            <a:r>
              <a:rPr lang="en-AU" sz="1600" dirty="0" smtClean="0">
                <a:latin typeface="+mj-lt"/>
              </a:rPr>
              <a:t>Service. </a:t>
            </a:r>
            <a:endParaRPr lang="en-AU" sz="1600" dirty="0">
              <a:latin typeface="+mj-lt"/>
            </a:endParaRPr>
          </a:p>
          <a:p>
            <a:pPr marL="0" indent="0">
              <a:buNone/>
            </a:pPr>
            <a:endParaRPr lang="en-AU" sz="2000" dirty="0" smtClean="0"/>
          </a:p>
          <a:p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endParaRPr lang="en-AU" sz="2000" dirty="0" smtClean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487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548680"/>
            <a:ext cx="7638430" cy="71040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/>
              <a:t>Challenges for the NT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363272" cy="5616624"/>
          </a:xfrm>
        </p:spPr>
        <p:txBody>
          <a:bodyPr/>
          <a:lstStyle/>
          <a:p>
            <a:endParaRPr lang="en-AU" sz="20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Small jurisdiction with 2 Health Service entities.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Where one Health Service gets into difficulty</a:t>
            </a:r>
            <a:r>
              <a:rPr lang="en-AU" sz="2000" dirty="0">
                <a:latin typeface="+mj-lt"/>
              </a:rPr>
              <a:t> </a:t>
            </a:r>
            <a:r>
              <a:rPr lang="en-AU" sz="2000" dirty="0" smtClean="0">
                <a:latin typeface="+mj-lt"/>
              </a:rPr>
              <a:t>- significant risk to the public.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Policy allows for System Manager to issue directives, or step in to manage the Service, where necessary.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Separate entities for the purpose of service delivery.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Managing relationships with Boards.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Health Services will deliver services pursuant to a Service Delivery Agreement.  A Health Service may get into difficulty and request additional funding, or not sign the Agreement.</a:t>
            </a:r>
          </a:p>
          <a:p>
            <a:pPr lvl="1"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The System Manager can issue a directive, or step in to manage the Service, if this becomes necessary.</a:t>
            </a:r>
          </a:p>
          <a:p>
            <a:pPr>
              <a:buNone/>
            </a:pP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5704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14338"/>
            <a:ext cx="8229600" cy="782414"/>
          </a:xfrm>
        </p:spPr>
        <p:txBody>
          <a:bodyPr/>
          <a:lstStyle/>
          <a:p>
            <a:pPr eaLnBrk="1" hangingPunct="1"/>
            <a:r>
              <a:rPr lang="en-AU" sz="3600" b="1" dirty="0" smtClean="0"/>
              <a:t>Draft Health Services Bill 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111973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 smtClean="0">
                <a:latin typeface="+mj-lt"/>
              </a:rPr>
              <a:t>The Bill gives legal effect to the New Service Framework.</a:t>
            </a:r>
          </a:p>
          <a:p>
            <a:pPr marL="400050" lvl="1" indent="0">
              <a:buNone/>
            </a:pPr>
            <a:r>
              <a:rPr lang="en-AU" sz="2000" dirty="0" smtClean="0">
                <a:latin typeface="+mj-lt"/>
              </a:rPr>
              <a:t>Key elements of the Bill:</a:t>
            </a:r>
          </a:p>
          <a:p>
            <a:r>
              <a:rPr lang="en-AU" sz="2000" dirty="0" smtClean="0">
                <a:latin typeface="+mj-lt"/>
              </a:rPr>
              <a:t>Powers for the Minister</a:t>
            </a:r>
          </a:p>
          <a:p>
            <a:pPr lvl="1"/>
            <a:r>
              <a:rPr lang="en-AU" sz="2000" dirty="0" smtClean="0">
                <a:latin typeface="+mj-lt"/>
              </a:rPr>
              <a:t>direct the Health Service, appoint and terminate Board members and dissolve the Board </a:t>
            </a:r>
          </a:p>
          <a:p>
            <a:r>
              <a:rPr lang="en-AU" sz="2000" dirty="0" smtClean="0">
                <a:latin typeface="+mj-lt"/>
              </a:rPr>
              <a:t>Creates the Health Services</a:t>
            </a:r>
          </a:p>
          <a:p>
            <a:pPr lvl="1"/>
            <a:r>
              <a:rPr lang="en-AU" sz="2000" dirty="0" smtClean="0">
                <a:latin typeface="+mj-lt"/>
              </a:rPr>
              <a:t>Each Service is a statutory body corporate.</a:t>
            </a:r>
          </a:p>
          <a:p>
            <a:pPr lvl="1"/>
            <a:r>
              <a:rPr lang="en-AU" sz="2000" dirty="0" smtClean="0">
                <a:latin typeface="+mj-lt"/>
              </a:rPr>
              <a:t>Each Service represents the Territory.</a:t>
            </a:r>
          </a:p>
          <a:p>
            <a:pPr lvl="1"/>
            <a:r>
              <a:rPr lang="en-AU" sz="2000" dirty="0" smtClean="0">
                <a:latin typeface="+mj-lt"/>
              </a:rPr>
              <a:t>Principal providers of health services in the Territory.</a:t>
            </a:r>
          </a:p>
          <a:p>
            <a:pPr lvl="1"/>
            <a:r>
              <a:rPr lang="en-AU" sz="2000" dirty="0" smtClean="0">
                <a:latin typeface="+mj-lt"/>
              </a:rPr>
              <a:t>Each Service has broad powers – necessary and convenient to perform functions.</a:t>
            </a:r>
          </a:p>
          <a:p>
            <a:r>
              <a:rPr lang="en-AU" sz="2000" dirty="0" smtClean="0">
                <a:latin typeface="+mj-lt"/>
              </a:rPr>
              <a:t>Creates Boards of Management</a:t>
            </a:r>
          </a:p>
          <a:p>
            <a:pPr lvl="1"/>
            <a:r>
              <a:rPr lang="en-AU" sz="2000" dirty="0" smtClean="0">
                <a:latin typeface="+mj-lt"/>
              </a:rPr>
              <a:t>Boards are to govern the Health Service entities (separate to </a:t>
            </a:r>
            <a:r>
              <a:rPr lang="en-AU" sz="2000" dirty="0" err="1" smtClean="0">
                <a:latin typeface="+mj-lt"/>
              </a:rPr>
              <a:t>DoH</a:t>
            </a:r>
            <a:r>
              <a:rPr lang="en-AU" sz="2000" dirty="0" smtClean="0">
                <a:latin typeface="+mj-lt"/>
              </a:rPr>
              <a:t>).</a:t>
            </a:r>
          </a:p>
          <a:p>
            <a:pPr lvl="1"/>
            <a:r>
              <a:rPr lang="en-AU" sz="2000" dirty="0" smtClean="0">
                <a:latin typeface="+mj-lt"/>
              </a:rPr>
              <a:t>Boards will negotiate Service Delivery Agreements with </a:t>
            </a:r>
            <a:r>
              <a:rPr lang="en-AU" sz="2000" dirty="0" err="1" smtClean="0">
                <a:latin typeface="+mj-lt"/>
              </a:rPr>
              <a:t>DoH</a:t>
            </a:r>
            <a:r>
              <a:rPr lang="en-AU" sz="2000" dirty="0" smtClean="0">
                <a:latin typeface="+mj-lt"/>
              </a:rPr>
              <a:t>.</a:t>
            </a:r>
          </a:p>
          <a:p>
            <a:pPr lvl="1"/>
            <a:r>
              <a:rPr lang="en-AU" sz="2000" dirty="0" smtClean="0">
                <a:latin typeface="+mj-lt"/>
              </a:rPr>
              <a:t>SDAs will be signed by the Board Chair on behalf of the Health Service.</a:t>
            </a:r>
          </a:p>
          <a:p>
            <a:pPr lvl="1"/>
            <a:r>
              <a:rPr lang="en-AU" sz="2000" dirty="0" smtClean="0">
                <a:latin typeface="+mj-lt"/>
              </a:rPr>
              <a:t>The Minister will decide terms of SDA where there is no agreement.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  <a:p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endParaRPr lang="en-AU" sz="2000" dirty="0" smtClean="0"/>
          </a:p>
          <a:p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b="1" dirty="0" smtClean="0"/>
              <a:t>Boards of Management</a:t>
            </a:r>
            <a:endParaRPr lang="en-AU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91310"/>
              </p:ext>
            </p:extLst>
          </p:nvPr>
        </p:nvGraphicFramePr>
        <p:xfrm>
          <a:off x="611560" y="1988840"/>
          <a:ext cx="7416824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3960"/>
                <a:gridCol w="3722864"/>
              </a:tblGrid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CAHHN Governing Council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TEHHN Governing Council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Mayor Damian Ryan (Chair)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Mrs Annette Burke (Chair)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Mr Graham Symons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Mr Richard Harding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Dr Christine </a:t>
                      </a:r>
                      <a:r>
                        <a:rPr lang="en-AU" dirty="0" err="1" smtClean="0"/>
                        <a:t>Lesnikowski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Mr Michael Martin OAM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Mr Edward Fraser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Dr Max Chalmers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Ms Sue Korner (leave of absence)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Ms Diane Walsh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Mr James Ward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Ms Trish Angus</a:t>
                      </a:r>
                      <a:endParaRPr lang="en-AU" dirty="0"/>
                    </a:p>
                  </a:txBody>
                  <a:tcPr/>
                </a:tc>
              </a:tr>
              <a:tr h="477053">
                <a:tc>
                  <a:txBody>
                    <a:bodyPr/>
                    <a:lstStyle/>
                    <a:p>
                      <a:r>
                        <a:rPr lang="en-AU" dirty="0" smtClean="0"/>
                        <a:t>Professor John </a:t>
                      </a:r>
                      <a:r>
                        <a:rPr lang="en-AU" dirty="0" err="1" smtClean="0"/>
                        <a:t>Wakerman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Mr Graeme Lewis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143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What will services look like in 2014?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823941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en-AU" sz="3200" dirty="0" smtClean="0">
                <a:latin typeface="+mj-lt"/>
              </a:rPr>
              <a:t>Comprehensive range of services that are: </a:t>
            </a:r>
          </a:p>
          <a:p>
            <a:pPr lvl="1"/>
            <a:r>
              <a:rPr lang="en-AU" sz="2800" dirty="0" smtClean="0">
                <a:latin typeface="+mj-lt"/>
              </a:rPr>
              <a:t>regionally based and managed</a:t>
            </a:r>
          </a:p>
          <a:p>
            <a:pPr lvl="1"/>
            <a:r>
              <a:rPr lang="en-AU" sz="2800" dirty="0" smtClean="0">
                <a:latin typeface="+mj-lt"/>
              </a:rPr>
              <a:t>provided within a single, Territory-wide framework</a:t>
            </a:r>
          </a:p>
          <a:p>
            <a:pPr lvl="1"/>
            <a:r>
              <a:rPr lang="en-AU" sz="2800" dirty="0" smtClean="0">
                <a:latin typeface="+mj-lt"/>
              </a:rPr>
              <a:t>client-focussed with pathways between hospitals and other health services</a:t>
            </a:r>
          </a:p>
          <a:p>
            <a:pPr lvl="1"/>
            <a:r>
              <a:rPr lang="en-AU" sz="2800" dirty="0" smtClean="0">
                <a:latin typeface="+mj-lt"/>
              </a:rPr>
              <a:t>responsive to the communities they serve</a:t>
            </a:r>
          </a:p>
          <a:p>
            <a:pPr lvl="1"/>
            <a:r>
              <a:rPr lang="en-AU" sz="2800" dirty="0" smtClean="0">
                <a:latin typeface="+mj-lt"/>
              </a:rPr>
              <a:t>planned and funded transparently</a:t>
            </a:r>
          </a:p>
          <a:p>
            <a:pPr lvl="1"/>
            <a:r>
              <a:rPr lang="en-AU" sz="2800" dirty="0" smtClean="0">
                <a:latin typeface="+mj-lt"/>
              </a:rPr>
              <a:t>accountable </a:t>
            </a:r>
            <a:r>
              <a:rPr lang="en-AU" sz="2800" dirty="0">
                <a:latin typeface="+mj-lt"/>
              </a:rPr>
              <a:t>and </a:t>
            </a:r>
            <a:r>
              <a:rPr lang="en-AU" sz="2800" dirty="0" smtClean="0">
                <a:latin typeface="+mj-lt"/>
              </a:rPr>
              <a:t>measured performance</a:t>
            </a:r>
            <a:endParaRPr lang="en-AU" sz="2800" dirty="0">
              <a:latin typeface="+mj-lt"/>
            </a:endParaRPr>
          </a:p>
          <a:p>
            <a:pPr lvl="1"/>
            <a:endParaRPr lang="en-AU" dirty="0" smtClean="0"/>
          </a:p>
          <a:p>
            <a:pPr lvl="1">
              <a:buNone/>
            </a:pPr>
            <a:endParaRPr lang="en-A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922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14338"/>
            <a:ext cx="8229600" cy="1143000"/>
          </a:xfrm>
        </p:spPr>
        <p:txBody>
          <a:bodyPr/>
          <a:lstStyle/>
          <a:p>
            <a:pPr algn="l" eaLnBrk="1" hangingPunct="1"/>
            <a:r>
              <a:rPr lang="en-AU" sz="3600" b="1" dirty="0" smtClean="0"/>
              <a:t>Rationale for Change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AU" sz="2400" dirty="0" smtClean="0">
                <a:latin typeface="+mj-lt"/>
              </a:rPr>
              <a:t>National Health Reform– consistent with other systems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AU" sz="2400" dirty="0" smtClean="0">
                <a:latin typeface="+mj-lt"/>
              </a:rPr>
              <a:t>Current structure no longer consistent with contemporary practice – time for change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AU" sz="2400" dirty="0" smtClean="0">
                <a:latin typeface="+mj-lt"/>
              </a:rPr>
              <a:t>Service silos have developed over time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AU" sz="2400" dirty="0" smtClean="0">
                <a:latin typeface="+mj-lt"/>
              </a:rPr>
              <a:t>Need better connected and coordinated services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AU" sz="2400" dirty="0" smtClean="0">
                <a:latin typeface="+mj-lt"/>
              </a:rPr>
              <a:t>Opportunities for greater innovation and responsiveness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AU" sz="2400" dirty="0" smtClean="0">
                <a:latin typeface="+mj-lt"/>
              </a:rPr>
              <a:t>Greater community ownership and health engagement</a:t>
            </a:r>
            <a:endParaRPr lang="en-AU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14338"/>
            <a:ext cx="8229600" cy="1143000"/>
          </a:xfrm>
        </p:spPr>
        <p:txBody>
          <a:bodyPr/>
          <a:lstStyle/>
          <a:p>
            <a:pPr algn="l" eaLnBrk="1" hangingPunct="1"/>
            <a:r>
              <a:rPr lang="en-AU" sz="3600" b="1" dirty="0"/>
              <a:t>National</a:t>
            </a:r>
            <a:r>
              <a:rPr lang="en-AU" sz="3600" dirty="0" smtClean="0"/>
              <a:t> </a:t>
            </a:r>
            <a:r>
              <a:rPr lang="en-AU" sz="3600" b="1" dirty="0"/>
              <a:t>Health</a:t>
            </a:r>
            <a:r>
              <a:rPr lang="en-AU" sz="3600" dirty="0" smtClean="0"/>
              <a:t> </a:t>
            </a:r>
            <a:r>
              <a:rPr lang="en-AU" sz="3600" b="1" dirty="0"/>
              <a:t>Reform</a:t>
            </a:r>
            <a:endParaRPr lang="en-US" sz="3600" b="1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608512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en-AU" sz="2400" dirty="0" smtClean="0">
                <a:latin typeface="+mj-lt"/>
              </a:rPr>
              <a:t>	New Service Framework consistent with National Health Reform Agreement requiring:</a:t>
            </a:r>
          </a:p>
          <a:p>
            <a:pPr lvl="1"/>
            <a:r>
              <a:rPr lang="en-AU" sz="2400" dirty="0" smtClean="0">
                <a:latin typeface="+mj-lt"/>
              </a:rPr>
              <a:t>Networks comprising hospitals and health services with local autonomy and clear accountability through contractual service agreements</a:t>
            </a:r>
          </a:p>
          <a:p>
            <a:pPr lvl="1"/>
            <a:r>
              <a:rPr lang="en-AU" sz="2400" dirty="0" smtClean="0">
                <a:latin typeface="+mj-lt"/>
              </a:rPr>
              <a:t>Funding on activity basis at a national efficient price (for acute services of sufficient size)</a:t>
            </a:r>
          </a:p>
          <a:p>
            <a:pPr lvl="1"/>
            <a:r>
              <a:rPr lang="en-AU" sz="2400" dirty="0" smtClean="0">
                <a:latin typeface="+mj-lt"/>
              </a:rPr>
              <a:t>Growth funding at national efficient price shared between Commonwealth and Territory</a:t>
            </a:r>
          </a:p>
          <a:p>
            <a:pPr lvl="1"/>
            <a:r>
              <a:rPr lang="en-AU" sz="2400" dirty="0" smtClean="0">
                <a:latin typeface="+mj-lt"/>
              </a:rPr>
              <a:t>New national quality and performance bodies</a:t>
            </a:r>
            <a:endParaRPr lang="en-AU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1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414338"/>
            <a:ext cx="8229600" cy="926430"/>
          </a:xfrm>
        </p:spPr>
        <p:txBody>
          <a:bodyPr>
            <a:normAutofit/>
          </a:bodyPr>
          <a:lstStyle/>
          <a:p>
            <a:pPr eaLnBrk="1" hangingPunct="1"/>
            <a:r>
              <a:rPr lang="en-AU" sz="3600" b="1" dirty="0"/>
              <a:t>Key Features of New Service Framework</a:t>
            </a:r>
            <a:endParaRPr lang="en-US" sz="3600" b="1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363272" cy="5328592"/>
          </a:xfrm>
        </p:spPr>
        <p:txBody>
          <a:bodyPr/>
          <a:lstStyle/>
          <a:p>
            <a:pPr>
              <a:buNone/>
            </a:pPr>
            <a:r>
              <a:rPr lang="en-AU" sz="2000" b="1" dirty="0" smtClean="0">
                <a:latin typeface="+mj-lt"/>
              </a:rPr>
              <a:t>Health Services (HS): Top End and Central Aust</a:t>
            </a:r>
          </a:p>
          <a:p>
            <a:pPr>
              <a:buClr>
                <a:schemeClr val="accent1"/>
              </a:buClr>
            </a:pPr>
            <a:r>
              <a:rPr lang="en-AU" sz="2000" dirty="0" smtClean="0">
                <a:latin typeface="+mj-lt"/>
              </a:rPr>
              <a:t>Managed by Statutory Boards of Management</a:t>
            </a:r>
          </a:p>
          <a:p>
            <a:pPr>
              <a:buClr>
                <a:schemeClr val="accent1"/>
              </a:buClr>
            </a:pPr>
            <a:r>
              <a:rPr lang="en-AU" sz="2000" dirty="0" smtClean="0">
                <a:latin typeface="+mj-lt"/>
              </a:rPr>
              <a:t>Focus on service delivery that: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is responsive to local needs and decision making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provides improved coordination and integration with other service providers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focuses on the patient journey between primary health care, specialists and hospitals (and other services)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encourages innovation, research and clinical </a:t>
            </a:r>
            <a:r>
              <a:rPr lang="en-AU" sz="1600" dirty="0">
                <a:solidFill>
                  <a:srgbClr val="000000"/>
                </a:solidFill>
                <a:latin typeface="+mj-lt"/>
              </a:rPr>
              <a:t>d</a:t>
            </a: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evelopment</a:t>
            </a:r>
          </a:p>
          <a:p>
            <a:pPr>
              <a:buClr>
                <a:schemeClr val="accent1"/>
              </a:buClr>
            </a:pPr>
            <a:r>
              <a:rPr lang="en-AU" sz="2000" dirty="0" smtClean="0">
                <a:solidFill>
                  <a:srgbClr val="000000"/>
                </a:solidFill>
                <a:latin typeface="+mj-lt"/>
              </a:rPr>
              <a:t>Services to include 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Hospital networks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Primary health care services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Mental Health</a:t>
            </a:r>
          </a:p>
          <a:p>
            <a:pPr lvl="2">
              <a:buClr>
                <a:schemeClr val="accent1"/>
              </a:buClr>
            </a:pPr>
            <a:r>
              <a:rPr lang="en-AU" sz="1600" dirty="0" smtClean="0">
                <a:solidFill>
                  <a:srgbClr val="000000"/>
                </a:solidFill>
                <a:latin typeface="+mj-lt"/>
              </a:rPr>
              <a:t>Aged Care Assessment Program</a:t>
            </a:r>
          </a:p>
          <a:p>
            <a:pPr>
              <a:buNone/>
            </a:pPr>
            <a:endParaRPr lang="en-AU" sz="2400" dirty="0">
              <a:latin typeface="+mj-lt"/>
            </a:endParaRPr>
          </a:p>
          <a:p>
            <a:pPr>
              <a:buNone/>
            </a:pPr>
            <a:endParaRPr lang="en-AU" sz="24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692696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3600" b="1" dirty="0"/>
              <a:t>Key Features of New Service Framework (cont’d)</a:t>
            </a:r>
            <a:endParaRPr lang="en-US" sz="3600" b="1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352928" cy="4536504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90000"/>
            </a:pPr>
            <a:r>
              <a:rPr lang="en-AU" sz="2000" b="1" dirty="0" smtClean="0">
                <a:latin typeface="+mj-lt"/>
              </a:rPr>
              <a:t>Department of Health to focus on  </a:t>
            </a:r>
            <a:endParaRPr lang="en-AU" sz="2400" dirty="0" smtClean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en-AU" sz="2000" dirty="0" smtClean="0">
                <a:latin typeface="+mj-lt"/>
              </a:rPr>
              <a:t>Whole of Health System governance frameworks – clinical and corporate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latin typeface="+mj-lt"/>
              </a:rPr>
              <a:t>Whole of System planning (eg clinical services, capital planning); funding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latin typeface="+mj-lt"/>
              </a:rPr>
              <a:t>Intergovernmental relations and national reform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latin typeface="+mj-lt"/>
              </a:rPr>
              <a:t>Service Delivery Agreements with HHS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latin typeface="+mj-lt"/>
              </a:rPr>
              <a:t>Whole of System performance monitoring and reporting</a:t>
            </a:r>
          </a:p>
          <a:p>
            <a:pPr lvl="1">
              <a:lnSpc>
                <a:spcPct val="90000"/>
              </a:lnSpc>
            </a:pPr>
            <a:r>
              <a:rPr lang="en-AU" sz="2000" dirty="0" smtClean="0">
                <a:latin typeface="+mj-lt"/>
              </a:rPr>
              <a:t>Some Territory-wide services- Environmental Health, Disease Control, Oral Health, Disability, Alcohol &amp; Other Drugs</a:t>
            </a:r>
          </a:p>
          <a:p>
            <a:pPr marL="361950" lvl="1" indent="-361950">
              <a:lnSpc>
                <a:spcPct val="90000"/>
              </a:lnSpc>
              <a:buSzPct val="95000"/>
              <a:buFont typeface="Calibri" pitchFamily="34" charset="0"/>
              <a:buChar char="•"/>
            </a:pPr>
            <a:r>
              <a:rPr lang="en-AU" sz="2000" b="1" dirty="0">
                <a:latin typeface="+mj-lt"/>
              </a:rPr>
              <a:t>Corporate Support Bureau</a:t>
            </a:r>
          </a:p>
          <a:p>
            <a:pPr marL="762000" lvl="2" indent="-361950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Service level agreements with </a:t>
            </a:r>
            <a:r>
              <a:rPr lang="en-AU" sz="2000" dirty="0" err="1" smtClean="0">
                <a:latin typeface="+mj-lt"/>
              </a:rPr>
              <a:t>HSs</a:t>
            </a:r>
            <a:r>
              <a:rPr lang="en-AU" sz="2000" dirty="0" smtClean="0">
                <a:latin typeface="+mj-lt"/>
              </a:rPr>
              <a:t> and DoH</a:t>
            </a:r>
          </a:p>
          <a:p>
            <a:pPr marL="762000" lvl="2" indent="-361950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</a:pPr>
            <a:r>
              <a:rPr lang="en-AU" sz="2000" dirty="0" smtClean="0">
                <a:latin typeface="+mj-lt"/>
              </a:rPr>
              <a:t>Customer Council- </a:t>
            </a:r>
          </a:p>
          <a:p>
            <a:pPr marL="1219200" lvl="3" indent="-361950">
              <a:lnSpc>
                <a:spcPct val="90000"/>
              </a:lnSpc>
              <a:buFontTx/>
              <a:buChar char="-"/>
            </a:pPr>
            <a:r>
              <a:rPr lang="en-AU" sz="1800" dirty="0" smtClean="0">
                <a:latin typeface="+mj-lt"/>
              </a:rPr>
              <a:t>representation from </a:t>
            </a:r>
            <a:r>
              <a:rPr lang="en-AU" sz="1800" dirty="0" err="1" smtClean="0">
                <a:latin typeface="+mj-lt"/>
              </a:rPr>
              <a:t>HSs</a:t>
            </a:r>
            <a:r>
              <a:rPr lang="en-AU" sz="1800" dirty="0" smtClean="0">
                <a:latin typeface="+mj-lt"/>
              </a:rPr>
              <a:t>, DoH</a:t>
            </a:r>
          </a:p>
          <a:p>
            <a:pPr marL="1219200" lvl="3" indent="-361950">
              <a:lnSpc>
                <a:spcPct val="90000"/>
              </a:lnSpc>
              <a:buFontTx/>
              <a:buChar char="-"/>
            </a:pPr>
            <a:r>
              <a:rPr lang="en-AU" sz="1800" dirty="0" smtClean="0">
                <a:latin typeface="+mj-lt"/>
              </a:rPr>
              <a:t>monitor performance and set direction for corporate services</a:t>
            </a:r>
          </a:p>
          <a:p>
            <a:pPr lvl="1">
              <a:lnSpc>
                <a:spcPct val="90000"/>
              </a:lnSpc>
              <a:buNone/>
            </a:pPr>
            <a:endParaRPr lang="en-AU" sz="2000" dirty="0" smtClean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9DA65-8582-4311-B78E-33CC472090E5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4" y="838178"/>
            <a:ext cx="8496944" cy="601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pic>
        <p:nvPicPr>
          <p:cNvPr id="4" name="Picture 6" descr="New Service Framework_PowerPoint_Template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050"/>
            <a:ext cx="9144000" cy="668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1484784"/>
            <a:ext cx="87129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AU" dirty="0" smtClean="0">
                <a:latin typeface="Calibri" pitchFamily="34" charset="0"/>
                <a:cs typeface="Calibri" pitchFamily="34" charset="0"/>
              </a:rPr>
              <a:t>RESTRUCTURE OF DoH</a:t>
            </a: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1600" b="1" dirty="0" smtClean="0">
                <a:latin typeface="Calibri" pitchFamily="34" charset="0"/>
                <a:cs typeface="Calibri" pitchFamily="34" charset="0"/>
              </a:rPr>
              <a:t>Service Delivery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1 July 2013:  Mental Health and Aged Care Team joined with Central Aust Hospital Network to form first iteration of CA and TE Health Services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Sharon Sykes acting Chief Operating Officer TEHS; Sue Korner acting COO Central </a:t>
            </a:r>
            <a:r>
              <a:rPr lang="en-AU" sz="1600" dirty="0" err="1" smtClean="0">
                <a:latin typeface="Calibri" pitchFamily="34" charset="0"/>
                <a:cs typeface="Calibri" pitchFamily="34" charset="0"/>
              </a:rPr>
              <a:t>Aust</a:t>
            </a:r>
            <a:endParaRPr lang="en-AU" sz="16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5 August 2013:  CDC and Environmental Health joined with Health Services programs (incl PHC) to form Territory-Wide Services (within DoH)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Before 1 June 2014:  Integrating management of </a:t>
            </a:r>
            <a:r>
              <a:rPr lang="en-AU" sz="1600" dirty="0">
                <a:latin typeface="Calibri" pitchFamily="34" charset="0"/>
                <a:cs typeface="Calibri" pitchFamily="34" charset="0"/>
              </a:rPr>
              <a:t>Health Development, Remote Health and Community Health into </a:t>
            </a:r>
            <a:r>
              <a:rPr lang="en-AU" sz="1600" dirty="0" smtClean="0">
                <a:latin typeface="Calibri" pitchFamily="34" charset="0"/>
                <a:cs typeface="Calibri" pitchFamily="34" charset="0"/>
              </a:rPr>
              <a:t>a single Primary Health Care Branch </a:t>
            </a:r>
            <a:endParaRPr lang="en-AU" sz="1600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Executive role of GM PHC created in each HS– Dr Christine Connors TEHS, CAHS position currently being recruited</a:t>
            </a:r>
          </a:p>
          <a:p>
            <a:pPr marL="800100" lvl="1" indent="-342900">
              <a:buClr>
                <a:schemeClr val="accent1"/>
              </a:buClr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Creating executive role of GM East </a:t>
            </a:r>
            <a:r>
              <a:rPr lang="en-AU" sz="1600" dirty="0" err="1" smtClean="0">
                <a:latin typeface="Calibri" pitchFamily="34" charset="0"/>
                <a:cs typeface="Calibri" pitchFamily="34" charset="0"/>
              </a:rPr>
              <a:t>Arnhem</a:t>
            </a:r>
            <a:r>
              <a:rPr lang="en-AU" sz="1600" dirty="0" smtClean="0">
                <a:latin typeface="Calibri" pitchFamily="34" charset="0"/>
                <a:cs typeface="Calibri" pitchFamily="34" charset="0"/>
              </a:rPr>
              <a:t>, Katherine and Barkly Regions</a:t>
            </a:r>
          </a:p>
          <a:p>
            <a:pPr marL="800100" lvl="1" indent="-342900"/>
            <a:endParaRPr lang="en-AU" sz="16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accent1"/>
              </a:buClr>
              <a:buFont typeface="Arial"/>
              <a:buChar char="•"/>
            </a:pPr>
            <a:r>
              <a:rPr lang="en-AU" sz="1600" b="1" dirty="0" smtClean="0">
                <a:latin typeface="Calibri" pitchFamily="34" charset="0"/>
                <a:cs typeface="Calibri" pitchFamily="34" charset="0"/>
              </a:rPr>
              <a:t>The Department</a:t>
            </a:r>
            <a:r>
              <a:rPr lang="en-AU" sz="1600" dirty="0" smtClean="0">
                <a:latin typeface="Calibri" pitchFamily="34" charset="0"/>
                <a:cs typeface="Calibri" pitchFamily="34" charset="0"/>
              </a:rPr>
              <a:t> (including System Manager role)</a:t>
            </a:r>
          </a:p>
          <a:p>
            <a:pPr marL="800100" lvl="1" indent="-342900">
              <a:buClr>
                <a:schemeClr val="accent1"/>
              </a:buClr>
              <a:buSzPct val="101000"/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Chief Health Officer:  Separated role from Head of Division work, employing at half time to improve field. CHO for next 3 months Dr Steven Skov</a:t>
            </a:r>
          </a:p>
          <a:p>
            <a:pPr marL="800100" lvl="1" indent="-342900">
              <a:buClr>
                <a:schemeClr val="accent1"/>
              </a:buClr>
              <a:buSzPct val="101000"/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Reorganising central office functions </a:t>
            </a:r>
          </a:p>
          <a:p>
            <a:pPr marL="800100" lvl="1" indent="-342900">
              <a:buClr>
                <a:schemeClr val="accent1"/>
              </a:buClr>
              <a:buSzPct val="101000"/>
              <a:buFont typeface="Arial"/>
              <a:buChar char="•"/>
            </a:pPr>
            <a:r>
              <a:rPr lang="en-AU" sz="1600" dirty="0" smtClean="0">
                <a:latin typeface="Calibri" pitchFamily="34" charset="0"/>
                <a:cs typeface="Calibri" pitchFamily="34" charset="0"/>
              </a:rPr>
              <a:t>Developing a “home” for PHC “system management”</a:t>
            </a:r>
          </a:p>
          <a:p>
            <a:pPr marL="342900" indent="-342900"/>
            <a:endParaRPr lang="en-AU" dirty="0" smtClean="0"/>
          </a:p>
          <a:p>
            <a:pPr marL="800100" lvl="1" indent="-342900"/>
            <a:endParaRPr lang="en-AU" dirty="0" smtClean="0"/>
          </a:p>
          <a:p>
            <a:pPr marL="342900" indent="-342900"/>
            <a:endParaRPr lang="en-AU" dirty="0" smtClean="0"/>
          </a:p>
        </p:txBody>
      </p:sp>
      <p:sp>
        <p:nvSpPr>
          <p:cNvPr id="9" name="Rectangle 8"/>
          <p:cNvSpPr/>
          <p:nvPr/>
        </p:nvSpPr>
        <p:spPr>
          <a:xfrm>
            <a:off x="683568" y="764704"/>
            <a:ext cx="529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AU" dirty="0" smtClean="0"/>
          </a:p>
          <a:p>
            <a:pPr marL="800100" lvl="1" indent="-342900"/>
            <a:endParaRPr lang="en-AU" dirty="0" smtClean="0"/>
          </a:p>
          <a:p>
            <a:pPr marL="342900" indent="-342900"/>
            <a:endParaRPr lang="en-AU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3568" y="764704"/>
            <a:ext cx="529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Top Level HS Structures</a:t>
            </a:r>
            <a:endParaRPr lang="en-A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 descr="HS Top Level StructureV4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340769"/>
            <a:ext cx="7056784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344136"/>
            <a:ext cx="7931224" cy="4389120"/>
          </a:xfrm>
        </p:spPr>
        <p:txBody>
          <a:bodyPr>
            <a:normAutofit fontScale="77500" lnSpcReduction="20000"/>
          </a:bodyPr>
          <a:lstStyle/>
          <a:p>
            <a:pPr marL="4763" indent="-4763">
              <a:buNone/>
            </a:pPr>
            <a:r>
              <a:rPr lang="en-AU" sz="2400" dirty="0" smtClean="0">
                <a:latin typeface="+mj-lt"/>
              </a:rPr>
              <a:t>The Executive Director NSF role has been absorbed into the ED Strategy and Reform responsibilities. This position is being supported by an Implementation Team, consisting of the following:</a:t>
            </a:r>
          </a:p>
          <a:p>
            <a:pPr lvl="0"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Project Director:  Tricia Wake (from Remote Health)</a:t>
            </a:r>
          </a:p>
          <a:p>
            <a:pPr lvl="0"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Senior Project Officer Legislation: Candice Mclean (from Department of Justice)</a:t>
            </a:r>
          </a:p>
          <a:p>
            <a:pPr lvl="0"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Senior Project Manager – Health Service Boards: James Smith (from Health Development)</a:t>
            </a:r>
          </a:p>
          <a:p>
            <a:pPr lvl="0"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Project Officer Restructure:  Donna Hurst (from HR Services)</a:t>
            </a:r>
          </a:p>
          <a:p>
            <a:pPr lvl="0"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Project Manager Restructure: Carmen Nowak (from HR Services)</a:t>
            </a:r>
          </a:p>
          <a:p>
            <a:pPr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Admin Support (0.5FTE):  Belinda Liptay</a:t>
            </a:r>
            <a:endParaRPr lang="en-AU" sz="1600" dirty="0" smtClean="0">
              <a:latin typeface="+mj-lt"/>
            </a:endParaRPr>
          </a:p>
          <a:p>
            <a:pPr>
              <a:buNone/>
            </a:pPr>
            <a:endParaRPr lang="en-AU" sz="2400" dirty="0" smtClean="0">
              <a:latin typeface="+mj-lt"/>
            </a:endParaRPr>
          </a:p>
          <a:p>
            <a:pPr>
              <a:buNone/>
            </a:pPr>
            <a:r>
              <a:rPr lang="en-AU" sz="2400" dirty="0" smtClean="0">
                <a:latin typeface="+mj-lt"/>
              </a:rPr>
              <a:t>4 </a:t>
            </a:r>
            <a:r>
              <a:rPr lang="en-AU" sz="2400" dirty="0">
                <a:latin typeface="+mj-lt"/>
              </a:rPr>
              <a:t>Key areas of work for this team </a:t>
            </a:r>
            <a:r>
              <a:rPr lang="en-AU" sz="2400" dirty="0" smtClean="0">
                <a:latin typeface="+mj-lt"/>
              </a:rPr>
              <a:t>up to June 14:</a:t>
            </a:r>
            <a:endParaRPr lang="en-AU" sz="2400" dirty="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AU" sz="2200" dirty="0">
                <a:latin typeface="+mj-lt"/>
              </a:rPr>
              <a:t>Moving PHC into </a:t>
            </a:r>
            <a:r>
              <a:rPr lang="en-AU" sz="2200" dirty="0" smtClean="0">
                <a:latin typeface="+mj-lt"/>
              </a:rPr>
              <a:t>HS </a:t>
            </a:r>
            <a:r>
              <a:rPr lang="en-AU" sz="2200" dirty="0">
                <a:latin typeface="+mj-lt"/>
              </a:rPr>
              <a:t>(service delivery)</a:t>
            </a:r>
          </a:p>
          <a:p>
            <a:pPr>
              <a:buClr>
                <a:schemeClr val="accent1"/>
              </a:buClr>
            </a:pPr>
            <a:r>
              <a:rPr lang="en-AU" sz="2200" dirty="0">
                <a:latin typeface="+mj-lt"/>
              </a:rPr>
              <a:t>Legislation</a:t>
            </a:r>
          </a:p>
          <a:p>
            <a:pPr>
              <a:buClr>
                <a:schemeClr val="accent1"/>
              </a:buClr>
            </a:pPr>
            <a:r>
              <a:rPr lang="en-AU" sz="2200" dirty="0" smtClean="0">
                <a:latin typeface="+mj-lt"/>
              </a:rPr>
              <a:t>Supporting Governing Councils and their Executive Officers</a:t>
            </a:r>
            <a:endParaRPr lang="en-AU" sz="2200" dirty="0">
              <a:latin typeface="+mj-lt"/>
            </a:endParaRPr>
          </a:p>
          <a:p>
            <a:pPr>
              <a:buClr>
                <a:schemeClr val="accent1"/>
              </a:buClr>
            </a:pPr>
            <a:r>
              <a:rPr lang="en-AU" sz="2200" dirty="0">
                <a:latin typeface="+mj-lt"/>
              </a:rPr>
              <a:t>DOH reorganisation (systems manager)</a:t>
            </a:r>
          </a:p>
          <a:p>
            <a:pPr>
              <a:buNone/>
            </a:pPr>
            <a:endParaRPr lang="en-AU" sz="1800" dirty="0" smtClean="0">
              <a:latin typeface="+mj-lt"/>
            </a:endParaRPr>
          </a:p>
          <a:p>
            <a:pPr>
              <a:buNone/>
            </a:pPr>
            <a:endParaRPr lang="en-AU" sz="18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6BE35-B23C-4934-B85E-7E00462D8EB6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83568" y="764704"/>
            <a:ext cx="5291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1541</TotalTime>
  <Words>1176</Words>
  <Application>Microsoft Office PowerPoint</Application>
  <PresentationFormat>On-screen Show (4:3)</PresentationFormat>
  <Paragraphs>169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A New Service Framework for Health Services in the Northern Territory</vt:lpstr>
      <vt:lpstr>Rationale for Change</vt:lpstr>
      <vt:lpstr>National Health Reform</vt:lpstr>
      <vt:lpstr>Key Features of New Service Framework</vt:lpstr>
      <vt:lpstr>Key Features of New Service Framework (cont’d)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Draft Health Services Bill </vt:lpstr>
      <vt:lpstr>Challenges for the NT</vt:lpstr>
      <vt:lpstr>Draft Health Services Bill </vt:lpstr>
      <vt:lpstr>Boards of Management</vt:lpstr>
      <vt:lpstr>What will services look like in 2014?</vt:lpstr>
    </vt:vector>
  </TitlesOfParts>
  <Company>Northern Territory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oqc</dc:creator>
  <cp:lastModifiedBy>Roma Hill</cp:lastModifiedBy>
  <cp:revision>164</cp:revision>
  <dcterms:created xsi:type="dcterms:W3CDTF">2012-07-18T05:17:05Z</dcterms:created>
  <dcterms:modified xsi:type="dcterms:W3CDTF">2014-03-03T01:59:35Z</dcterms:modified>
</cp:coreProperties>
</file>