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2.xml" ContentType="application/vnd.openxmlformats-officedocument.themeOverride+xml"/>
  <Override PartName="/ppt/notesSlides/notesSlide11.xml" ContentType="application/vnd.openxmlformats-officedocument.presentationml.notesSlide+xml"/>
  <Override PartName="/ppt/theme/themeOverride3.xml" ContentType="application/vnd.openxmlformats-officedocument.themeOverride+xml"/>
  <Override PartName="/ppt/notesSlides/notesSlide12.xml" ContentType="application/vnd.openxmlformats-officedocument.presentationml.notesSlide+xml"/>
  <Override PartName="/ppt/theme/themeOverride4.xml" ContentType="application/vnd.openxmlformats-officedocument.themeOverride+xml"/>
  <Override PartName="/ppt/notesSlides/notesSlide13.xml" ContentType="application/vnd.openxmlformats-officedocument.presentationml.notesSlide+xml"/>
  <Override PartName="/ppt/theme/themeOverride5.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82" r:id="rId3"/>
    <p:sldMasterId id="2147483693" r:id="rId4"/>
    <p:sldMasterId id="2147483706" r:id="rId5"/>
  </p:sldMasterIdLst>
  <p:notesMasterIdLst>
    <p:notesMasterId r:id="rId30"/>
  </p:notesMasterIdLst>
  <p:sldIdLst>
    <p:sldId id="256" r:id="rId6"/>
    <p:sldId id="356" r:id="rId7"/>
    <p:sldId id="352" r:id="rId8"/>
    <p:sldId id="358" r:id="rId9"/>
    <p:sldId id="362" r:id="rId10"/>
    <p:sldId id="353" r:id="rId11"/>
    <p:sldId id="359" r:id="rId12"/>
    <p:sldId id="360" r:id="rId13"/>
    <p:sldId id="344" r:id="rId14"/>
    <p:sldId id="336" r:id="rId15"/>
    <p:sldId id="337" r:id="rId16"/>
    <p:sldId id="338" r:id="rId17"/>
    <p:sldId id="345" r:id="rId18"/>
    <p:sldId id="346" r:id="rId19"/>
    <p:sldId id="347" r:id="rId20"/>
    <p:sldId id="334" r:id="rId21"/>
    <p:sldId id="341" r:id="rId22"/>
    <p:sldId id="363" r:id="rId23"/>
    <p:sldId id="349" r:id="rId24"/>
    <p:sldId id="348" r:id="rId25"/>
    <p:sldId id="350" r:id="rId26"/>
    <p:sldId id="364" r:id="rId27"/>
    <p:sldId id="361" r:id="rId28"/>
    <p:sldId id="351" r:id="rId2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12E659-408C-4E27-9AA9-7006311F7358}">
          <p14:sldIdLst>
            <p14:sldId id="256"/>
            <p14:sldId id="356"/>
            <p14:sldId id="352"/>
            <p14:sldId id="358"/>
            <p14:sldId id="362"/>
            <p14:sldId id="353"/>
            <p14:sldId id="359"/>
            <p14:sldId id="360"/>
            <p14:sldId id="344"/>
            <p14:sldId id="336"/>
            <p14:sldId id="337"/>
            <p14:sldId id="338"/>
            <p14:sldId id="345"/>
            <p14:sldId id="346"/>
            <p14:sldId id="347"/>
            <p14:sldId id="334"/>
            <p14:sldId id="341"/>
            <p14:sldId id="363"/>
            <p14:sldId id="349"/>
            <p14:sldId id="348"/>
            <p14:sldId id="350"/>
            <p14:sldId id="364"/>
            <p14:sldId id="361"/>
            <p14:sldId id="35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0B4"/>
    <a:srgbClr val="4A1A50"/>
    <a:srgbClr val="6B2976"/>
    <a:srgbClr val="4E95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90" autoAdjust="0"/>
    <p:restoredTop sz="70138" autoAdjust="0"/>
  </p:normalViewPr>
  <p:slideViewPr>
    <p:cSldViewPr snapToGrid="0" snapToObjects="1">
      <p:cViewPr>
        <p:scale>
          <a:sx n="89" d="100"/>
          <a:sy n="89" d="100"/>
        </p:scale>
        <p:origin x="-1320"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5" d="100"/>
          <a:sy n="85" d="100"/>
        </p:scale>
        <p:origin x="-3882" y="169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E1B6D0-3292-E84A-98B3-32BC6AA200B6}" type="datetimeFigureOut">
              <a:rPr lang="en-US" smtClean="0"/>
              <a:pPr/>
              <a:t>5/7/2014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01A62BA-DEBB-114A-951B-14E01F97E5AC}" type="slidenum">
              <a:rPr lang="en-US" smtClean="0"/>
              <a:pPr/>
              <a:t>‹#›</a:t>
            </a:fld>
            <a:endParaRPr lang="en-US"/>
          </a:p>
        </p:txBody>
      </p:sp>
    </p:spTree>
    <p:extLst>
      <p:ext uri="{BB962C8B-B14F-4D97-AF65-F5344CB8AC3E}">
        <p14:creationId xmlns:p14="http://schemas.microsoft.com/office/powerpoint/2010/main" val="3713633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1A62BA-DEBB-114A-951B-14E01F97E5AC}" type="slidenum">
              <a:rPr lang="en-US" smtClean="0"/>
              <a:pPr/>
              <a:t>1</a:t>
            </a:fld>
            <a:endParaRPr lang="en-US" dirty="0"/>
          </a:p>
        </p:txBody>
      </p:sp>
    </p:spTree>
    <p:extLst>
      <p:ext uri="{BB962C8B-B14F-4D97-AF65-F5344CB8AC3E}">
        <p14:creationId xmlns:p14="http://schemas.microsoft.com/office/powerpoint/2010/main" val="255830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If the support is something that the health or mental health system would</a:t>
            </a:r>
            <a:r>
              <a:rPr lang="en-GB" sz="1200" kern="1200" baseline="0" dirty="0" smtClean="0">
                <a:solidFill>
                  <a:schemeClr val="tx1"/>
                </a:solidFill>
                <a:effectLst/>
                <a:latin typeface="+mn-lt"/>
                <a:ea typeface="+mn-ea"/>
                <a:cs typeface="+mn-cs"/>
              </a:rPr>
              <a:t> be</a:t>
            </a:r>
            <a:r>
              <a:rPr lang="en-GB" sz="1200" kern="1200" dirty="0" smtClean="0">
                <a:solidFill>
                  <a:schemeClr val="tx1"/>
                </a:solidFill>
                <a:effectLst/>
                <a:latin typeface="+mn-lt"/>
                <a:ea typeface="+mn-ea"/>
                <a:cs typeface="+mn-cs"/>
              </a:rPr>
              <a:t> responsible for providing, a LAC can assist a participant to make contact and discuss their needs with appropriate providers.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pPr/>
              <a:t>11</a:t>
            </a:fld>
            <a:endParaRPr lang="en-US"/>
          </a:p>
        </p:txBody>
      </p:sp>
    </p:spTree>
    <p:extLst>
      <p:ext uri="{BB962C8B-B14F-4D97-AF65-F5344CB8AC3E}">
        <p14:creationId xmlns:p14="http://schemas.microsoft.com/office/powerpoint/2010/main" val="2912212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If</a:t>
            </a:r>
            <a:r>
              <a:rPr lang="en-AU" baseline="0" dirty="0" smtClean="0"/>
              <a:t> other systems do not provide, NDIS will not normally step in.</a:t>
            </a:r>
          </a:p>
          <a:p>
            <a:endParaRPr lang="en-AU" baseline="0" dirty="0" smtClean="0"/>
          </a:p>
          <a:p>
            <a:r>
              <a:rPr lang="en-AU" baseline="0" dirty="0" smtClean="0"/>
              <a:t>There will not be ‘top-ups’ for other systems which aren’t performing (including where there is unmet demand/waiting lists).</a:t>
            </a:r>
          </a:p>
          <a:p>
            <a:endParaRPr lang="en-AU" baseline="0" dirty="0" smtClean="0"/>
          </a:p>
          <a:p>
            <a:r>
              <a:rPr lang="en-AU" baseline="0" dirty="0" smtClean="0"/>
              <a:t>The details about how interface arrangements between the NDIS and other service systems will work in practice will be determined over time, as more and more participants enter the scheme and discussions are progressed between governments about ensuring continuity of service, particularly for those people who may not meet the access requirements for the scheme (but still require a service).</a:t>
            </a:r>
          </a:p>
        </p:txBody>
      </p:sp>
      <p:sp>
        <p:nvSpPr>
          <p:cNvPr id="4" name="Slide Number Placeholder 3"/>
          <p:cNvSpPr>
            <a:spLocks noGrp="1"/>
          </p:cNvSpPr>
          <p:nvPr>
            <p:ph type="sldNum" sz="quarter" idx="10"/>
          </p:nvPr>
        </p:nvSpPr>
        <p:spPr/>
        <p:txBody>
          <a:bodyPr/>
          <a:lstStyle/>
          <a:p>
            <a:fld id="{401A62BA-DEBB-114A-951B-14E01F97E5AC}" type="slidenum">
              <a:rPr lang="en-US" smtClean="0"/>
              <a:pPr/>
              <a:t>12</a:t>
            </a:fld>
            <a:endParaRPr lang="en-US"/>
          </a:p>
        </p:txBody>
      </p:sp>
    </p:spTree>
    <p:extLst>
      <p:ext uri="{BB962C8B-B14F-4D97-AF65-F5344CB8AC3E}">
        <p14:creationId xmlns:p14="http://schemas.microsoft.com/office/powerpoint/2010/main" val="143595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401A62BA-DEBB-114A-951B-14E01F97E5AC}" type="slidenum">
              <a:rPr lang="en-US" smtClean="0"/>
              <a:pPr/>
              <a:t>13</a:t>
            </a:fld>
            <a:endParaRPr lang="en-US"/>
          </a:p>
        </p:txBody>
      </p:sp>
    </p:spTree>
    <p:extLst>
      <p:ext uri="{BB962C8B-B14F-4D97-AF65-F5344CB8AC3E}">
        <p14:creationId xmlns:p14="http://schemas.microsoft.com/office/powerpoint/2010/main" val="143595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2400" dirty="0" smtClean="0">
                <a:solidFill>
                  <a:srgbClr val="4A1A50"/>
                </a:solidFill>
              </a:rPr>
              <a:t>NDIS</a:t>
            </a:r>
          </a:p>
          <a:p>
            <a:pPr marL="457200" lvl="1" indent="0">
              <a:buNone/>
            </a:pPr>
            <a:r>
              <a:rPr lang="en-US" sz="1800" b="1" dirty="0" smtClean="0">
                <a:solidFill>
                  <a:srgbClr val="4A1A50"/>
                </a:solidFill>
              </a:rPr>
              <a:t>Managing a person’s ongoing functional impairment </a:t>
            </a:r>
          </a:p>
          <a:p>
            <a:pPr marL="285750" lvl="3" indent="-190500">
              <a:spcBef>
                <a:spcPts val="1200"/>
              </a:spcBef>
              <a:buFont typeface="Arial" pitchFamily="34" charset="0"/>
              <a:buChar char="•"/>
            </a:pPr>
            <a:r>
              <a:rPr lang="en-AU" sz="1600" dirty="0" smtClean="0">
                <a:solidFill>
                  <a:srgbClr val="4A1A50"/>
                </a:solidFill>
              </a:rPr>
              <a:t>ongoing functional impairment </a:t>
            </a:r>
          </a:p>
          <a:p>
            <a:pPr marL="285750" lvl="3" indent="-190500">
              <a:spcBef>
                <a:spcPts val="1200"/>
              </a:spcBef>
              <a:buFont typeface="Arial" pitchFamily="34" charset="0"/>
              <a:buChar char="•"/>
            </a:pPr>
            <a:r>
              <a:rPr lang="en-AU" sz="1600" dirty="0" smtClean="0">
                <a:solidFill>
                  <a:srgbClr val="4A1A50"/>
                </a:solidFill>
              </a:rPr>
              <a:t>enable activities of daily living and participation </a:t>
            </a:r>
          </a:p>
          <a:p>
            <a:pPr marL="285750" lvl="3" indent="-190500">
              <a:spcBef>
                <a:spcPts val="1200"/>
              </a:spcBef>
              <a:buFont typeface="Arial" pitchFamily="34" charset="0"/>
              <a:buChar char="•"/>
            </a:pPr>
            <a:r>
              <a:rPr lang="en-AU" sz="1600" dirty="0" smtClean="0">
                <a:solidFill>
                  <a:srgbClr val="4A1A50"/>
                </a:solidFill>
              </a:rPr>
              <a:t>community-based, non-clinical</a:t>
            </a:r>
          </a:p>
          <a:p>
            <a:pPr marL="95250" lvl="3" indent="0">
              <a:spcBef>
                <a:spcPts val="1200"/>
              </a:spcBef>
              <a:buNone/>
            </a:pPr>
            <a:r>
              <a:rPr lang="en-AU" sz="1600" i="1" dirty="0" smtClean="0">
                <a:solidFill>
                  <a:srgbClr val="4A1A50"/>
                </a:solidFill>
              </a:rPr>
              <a:t>Examples: assistance with planning and decision making, community access</a:t>
            </a:r>
          </a:p>
          <a:p>
            <a:endParaRPr lang="en-AU" baseline="0" dirty="0" smtClean="0"/>
          </a:p>
          <a:p>
            <a:pPr lvl="1"/>
            <a:r>
              <a:rPr lang="en-US" sz="2400" dirty="0" smtClean="0">
                <a:solidFill>
                  <a:srgbClr val="3480B4"/>
                </a:solidFill>
              </a:rPr>
              <a:t>Mental health system </a:t>
            </a:r>
          </a:p>
          <a:p>
            <a:pPr lvl="1"/>
            <a:r>
              <a:rPr lang="en-US" sz="1800" b="1" dirty="0" smtClean="0">
                <a:solidFill>
                  <a:srgbClr val="3480B4"/>
                </a:solidFill>
              </a:rPr>
              <a:t>Diagnosing and treating a mental health condition</a:t>
            </a:r>
          </a:p>
          <a:p>
            <a:pPr marL="285750" lvl="3" indent="-190500">
              <a:spcBef>
                <a:spcPts val="1200"/>
              </a:spcBef>
              <a:buFont typeface="Arial" pitchFamily="34" charset="0"/>
              <a:buChar char="•"/>
            </a:pPr>
            <a:r>
              <a:rPr lang="en-AU" sz="1600" dirty="0" smtClean="0">
                <a:solidFill>
                  <a:srgbClr val="3480B4"/>
                </a:solidFill>
              </a:rPr>
              <a:t>diagnosis </a:t>
            </a:r>
          </a:p>
          <a:p>
            <a:pPr marL="285750" lvl="3" indent="-190500">
              <a:spcBef>
                <a:spcPts val="1200"/>
              </a:spcBef>
              <a:buFont typeface="Arial" pitchFamily="34" charset="0"/>
              <a:buChar char="•"/>
            </a:pPr>
            <a:r>
              <a:rPr lang="en-AU" sz="1600" dirty="0" smtClean="0">
                <a:solidFill>
                  <a:srgbClr val="3480B4"/>
                </a:solidFill>
              </a:rPr>
              <a:t>clinical treatment (in the community or in health settings)</a:t>
            </a:r>
          </a:p>
          <a:p>
            <a:pPr marL="285750" lvl="3" indent="-190500">
              <a:spcBef>
                <a:spcPts val="1200"/>
              </a:spcBef>
              <a:buFont typeface="Arial" pitchFamily="34" charset="0"/>
              <a:buChar char="•"/>
            </a:pPr>
            <a:r>
              <a:rPr lang="en-AU" sz="1600" dirty="0" smtClean="0">
                <a:solidFill>
                  <a:srgbClr val="3480B4"/>
                </a:solidFill>
              </a:rPr>
              <a:t>residential care, including inpatient treatment or clinical rehabilitation </a:t>
            </a:r>
          </a:p>
          <a:p>
            <a:pPr marL="285750" lvl="3" indent="-190500">
              <a:spcBef>
                <a:spcPts val="1200"/>
              </a:spcBef>
              <a:buFont typeface="Arial" pitchFamily="34" charset="0"/>
              <a:buChar char="•"/>
            </a:pPr>
            <a:r>
              <a:rPr lang="en-AU" sz="1600" dirty="0" smtClean="0">
                <a:solidFill>
                  <a:srgbClr val="3480B4"/>
                </a:solidFill>
              </a:rPr>
              <a:t>all early intervention</a:t>
            </a:r>
          </a:p>
          <a:p>
            <a:pPr marL="95250" lvl="3">
              <a:spcBef>
                <a:spcPts val="1200"/>
              </a:spcBef>
            </a:pPr>
            <a:r>
              <a:rPr lang="en-AU" sz="1600" i="1" dirty="0" smtClean="0">
                <a:solidFill>
                  <a:srgbClr val="3480B4"/>
                </a:solidFill>
              </a:rPr>
              <a:t>Examples: general practitioner, psychiatry, psychology, pharmaceuticals.</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401A62BA-DEBB-114A-951B-14E01F97E5AC}" type="slidenum">
              <a:rPr lang="en-US" smtClean="0"/>
              <a:pPr/>
              <a:t>14</a:t>
            </a:fld>
            <a:endParaRPr lang="en-US" dirty="0"/>
          </a:p>
        </p:txBody>
      </p:sp>
    </p:spTree>
    <p:extLst>
      <p:ext uri="{BB962C8B-B14F-4D97-AF65-F5344CB8AC3E}">
        <p14:creationId xmlns:p14="http://schemas.microsoft.com/office/powerpoint/2010/main" val="1435958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ctr" latinLnBrk="0" hangingPunct="1"/>
            <a:r>
              <a:rPr lang="en-AU" sz="1200" b="1" i="0" u="sng" strike="noStrike" kern="1200" dirty="0" smtClean="0">
                <a:solidFill>
                  <a:schemeClr val="tx1"/>
                </a:solidFill>
                <a:effectLst/>
                <a:latin typeface="+mn-lt"/>
                <a:ea typeface="+mn-ea"/>
                <a:cs typeface="+mn-cs"/>
              </a:rPr>
              <a:t>Always</a:t>
            </a:r>
            <a:r>
              <a:rPr lang="en-AU" sz="1200" b="1" i="0" u="sng" strike="noStrike" kern="1200" baseline="0" dirty="0" smtClean="0">
                <a:solidFill>
                  <a:schemeClr val="tx1"/>
                </a:solidFill>
                <a:effectLst/>
                <a:latin typeface="+mn-lt"/>
                <a:ea typeface="+mn-ea"/>
                <a:cs typeface="+mn-cs"/>
              </a:rPr>
              <a:t> NDIS</a:t>
            </a:r>
            <a:endParaRPr lang="en-AU" sz="1200" b="1" i="0" u="sng" strike="noStrike" kern="1200" dirty="0" smtClean="0">
              <a:solidFill>
                <a:schemeClr val="tx1"/>
              </a:solidFill>
              <a:effectLst/>
              <a:latin typeface="+mn-lt"/>
              <a:ea typeface="+mn-ea"/>
              <a:cs typeface="+mn-cs"/>
            </a:endParaRPr>
          </a:p>
          <a:p>
            <a:pPr rtl="0" eaLnBrk="1" fontAlgn="auto" latinLnBrk="0" hangingPunct="1"/>
            <a:r>
              <a:rPr lang="en-AU" sz="1200" b="1" i="0" u="none" strike="noStrike" kern="1200" dirty="0" smtClean="0">
                <a:solidFill>
                  <a:schemeClr val="tx1"/>
                </a:solidFill>
                <a:effectLst/>
                <a:latin typeface="+mn-lt"/>
                <a:ea typeface="+mn-ea"/>
                <a:cs typeface="+mn-cs"/>
              </a:rPr>
              <a:t>Personal</a:t>
            </a:r>
            <a:r>
              <a:rPr lang="en-AU" sz="1200" b="1" i="0" u="none" strike="noStrike" kern="1200" baseline="0" dirty="0" smtClean="0">
                <a:solidFill>
                  <a:schemeClr val="tx1"/>
                </a:solidFill>
                <a:effectLst/>
                <a:latin typeface="+mn-lt"/>
                <a:ea typeface="+mn-ea"/>
                <a:cs typeface="+mn-cs"/>
              </a:rPr>
              <a:t> and domestic assistance </a:t>
            </a:r>
            <a:r>
              <a:rPr lang="en-AU" sz="1200" b="0" i="0" u="none" strike="noStrike" kern="1200" dirty="0" smtClean="0">
                <a:solidFill>
                  <a:schemeClr val="tx1"/>
                </a:solidFill>
                <a:effectLst/>
                <a:latin typeface="+mn-lt"/>
                <a:ea typeface="+mn-ea"/>
                <a:cs typeface="+mn-cs"/>
              </a:rPr>
              <a:t>– assistance with</a:t>
            </a:r>
            <a:r>
              <a:rPr lang="en-AU" sz="1200" b="0" i="0" u="none" strike="noStrike" kern="1200" baseline="0" dirty="0" smtClean="0">
                <a:solidFill>
                  <a:schemeClr val="tx1"/>
                </a:solidFill>
                <a:effectLst/>
                <a:latin typeface="+mn-lt"/>
                <a:ea typeface="+mn-ea"/>
                <a:cs typeface="+mn-cs"/>
              </a:rPr>
              <a:t> </a:t>
            </a:r>
            <a:r>
              <a:rPr lang="en-AU" sz="1200" b="0" i="0" u="none" strike="noStrike" kern="1200" dirty="0" smtClean="0">
                <a:solidFill>
                  <a:schemeClr val="tx1"/>
                </a:solidFill>
                <a:effectLst/>
                <a:latin typeface="+mn-lt"/>
                <a:ea typeface="+mn-ea"/>
                <a:cs typeface="+mn-cs"/>
              </a:rPr>
              <a:t>hygiene, household tasks</a:t>
            </a:r>
          </a:p>
          <a:p>
            <a:pPr rtl="0" eaLnBrk="1" fontAlgn="auto" latinLnBrk="0" hangingPunct="1"/>
            <a:r>
              <a:rPr lang="en-AU" sz="1200" b="1" i="0" u="none" strike="noStrike" kern="1200" baseline="0" dirty="0" smtClean="0">
                <a:solidFill>
                  <a:schemeClr val="tx1"/>
                </a:solidFill>
                <a:effectLst/>
                <a:latin typeface="+mn-lt"/>
                <a:ea typeface="+mn-ea"/>
                <a:cs typeface="+mn-cs"/>
              </a:rPr>
              <a:t>Engagement supports</a:t>
            </a:r>
            <a:r>
              <a:rPr lang="en-AU" sz="1200" b="0" i="0" u="none" strike="noStrike" kern="1200" baseline="0" dirty="0" smtClean="0">
                <a:solidFill>
                  <a:schemeClr val="tx1"/>
                </a:solidFill>
                <a:effectLst/>
                <a:latin typeface="+mn-lt"/>
                <a:ea typeface="+mn-ea"/>
                <a:cs typeface="+mn-cs"/>
              </a:rPr>
              <a:t> –assistance to engage with the mental health system (e.g. decision making support)</a:t>
            </a:r>
            <a:endParaRPr lang="en-AU" sz="1200" b="0" i="0" u="none" strike="noStrike" kern="1200" dirty="0" smtClean="0">
              <a:solidFill>
                <a:schemeClr val="tx1"/>
              </a:solidFill>
              <a:effectLst/>
              <a:latin typeface="+mn-lt"/>
              <a:ea typeface="+mn-ea"/>
              <a:cs typeface="+mn-cs"/>
            </a:endParaRPr>
          </a:p>
          <a:p>
            <a:pPr rtl="0" eaLnBrk="1" fontAlgn="auto" latinLnBrk="0" hangingPunct="1"/>
            <a:r>
              <a:rPr lang="en-AU" sz="1200" b="1" i="0" u="none" strike="noStrike" kern="1200" dirty="0" smtClean="0">
                <a:solidFill>
                  <a:schemeClr val="tx1"/>
                </a:solidFill>
                <a:effectLst/>
                <a:latin typeface="+mn-lt"/>
                <a:ea typeface="+mn-ea"/>
                <a:cs typeface="+mn-cs"/>
              </a:rPr>
              <a:t>Skills and capacity</a:t>
            </a:r>
            <a:r>
              <a:rPr lang="en-AU" sz="1200" b="1" i="0" u="none" strike="noStrike" kern="1200" baseline="0" dirty="0" smtClean="0">
                <a:solidFill>
                  <a:schemeClr val="tx1"/>
                </a:solidFill>
                <a:effectLst/>
                <a:latin typeface="+mn-lt"/>
                <a:ea typeface="+mn-ea"/>
                <a:cs typeface="+mn-cs"/>
              </a:rPr>
              <a:t> building – </a:t>
            </a:r>
            <a:r>
              <a:rPr lang="en-AU" sz="1200" b="0" i="0" u="none" strike="noStrike" kern="1200" dirty="0" smtClean="0">
                <a:solidFill>
                  <a:schemeClr val="tx1"/>
                </a:solidFill>
                <a:effectLst/>
                <a:latin typeface="+mn-lt"/>
                <a:ea typeface="+mn-ea"/>
                <a:cs typeface="+mn-cs"/>
              </a:rPr>
              <a:t>social relationships, communication, financial management, tenancy support </a:t>
            </a:r>
          </a:p>
          <a:p>
            <a:pPr rtl="0" eaLnBrk="1" fontAlgn="auto" latinLnBrk="0" hangingPunct="1"/>
            <a:r>
              <a:rPr lang="en-AU" sz="1200" b="1" i="0" u="none" strike="noStrike" kern="1200" dirty="0" smtClean="0">
                <a:solidFill>
                  <a:schemeClr val="tx1"/>
                </a:solidFill>
                <a:effectLst/>
                <a:latin typeface="+mn-lt"/>
                <a:ea typeface="+mn-ea"/>
                <a:cs typeface="+mn-cs"/>
              </a:rPr>
              <a:t>Supported residential accommodation (non-clinical)</a:t>
            </a:r>
            <a:endParaRPr lang="en-AU" sz="1200" b="0" i="0" u="none" strike="noStrike" kern="1200" dirty="0" smtClean="0">
              <a:solidFill>
                <a:schemeClr val="tx1"/>
              </a:solidFill>
              <a:effectLst/>
              <a:latin typeface="+mn-lt"/>
              <a:ea typeface="+mn-ea"/>
              <a:cs typeface="+mn-cs"/>
            </a:endParaRPr>
          </a:p>
          <a:p>
            <a:pPr rtl="0" eaLnBrk="1" fontAlgn="auto" latinLnBrk="0" hangingPunct="1"/>
            <a:r>
              <a:rPr lang="en-AU" sz="1200" b="1" i="0" u="none" strike="noStrike" kern="1200" baseline="0" dirty="0" smtClean="0">
                <a:solidFill>
                  <a:schemeClr val="tx1"/>
                </a:solidFill>
                <a:effectLst/>
                <a:latin typeface="+mn-lt"/>
                <a:ea typeface="+mn-ea"/>
                <a:cs typeface="+mn-cs"/>
              </a:rPr>
              <a:t>Transport –</a:t>
            </a:r>
            <a:r>
              <a:rPr lang="en-AU" sz="1200" b="0" i="0" u="none" strike="noStrike" kern="1200" baseline="0" dirty="0" smtClean="0">
                <a:solidFill>
                  <a:schemeClr val="tx1"/>
                </a:solidFill>
                <a:effectLst/>
                <a:latin typeface="+mn-lt"/>
                <a:ea typeface="+mn-ea"/>
                <a:cs typeface="+mn-cs"/>
              </a:rPr>
              <a:t> assistance to attend medical appointments where transport assistance is a support the participant requires as part of their plan</a:t>
            </a:r>
            <a:endParaRPr lang="en-AU" sz="1200" b="0" i="0" u="none" strike="noStrike"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pPr rtl="0" eaLnBrk="1" fontAlgn="ctr" latinLnBrk="0" hangingPunct="1"/>
            <a:r>
              <a:rPr lang="en-AU" sz="1200" b="1" i="0" u="sng" strike="noStrike" kern="1200" dirty="0" smtClean="0">
                <a:solidFill>
                  <a:schemeClr val="tx1"/>
                </a:solidFill>
                <a:effectLst/>
                <a:latin typeface="+mn-lt"/>
                <a:ea typeface="+mn-ea"/>
                <a:cs typeface="+mn-cs"/>
              </a:rPr>
              <a:t>Context dependent</a:t>
            </a:r>
          </a:p>
          <a:p>
            <a:pPr rtl="0" eaLnBrk="1" fontAlgn="t" latinLnBrk="0" hangingPunct="1"/>
            <a:r>
              <a:rPr lang="en-AU" sz="1200" b="1" i="0" u="none" strike="noStrike" kern="1200" dirty="0" smtClean="0">
                <a:solidFill>
                  <a:schemeClr val="tx1"/>
                </a:solidFill>
                <a:effectLst/>
                <a:latin typeface="+mn-lt"/>
                <a:ea typeface="+mn-ea"/>
                <a:cs typeface="+mn-cs"/>
              </a:rPr>
              <a:t>Complex case management </a:t>
            </a:r>
            <a:r>
              <a:rPr lang="en-AU" sz="1200" b="0" i="0" u="none" strike="noStrike" kern="1200" dirty="0" smtClean="0">
                <a:solidFill>
                  <a:schemeClr val="tx1"/>
                </a:solidFill>
                <a:effectLst/>
                <a:latin typeface="+mn-lt"/>
                <a:ea typeface="+mn-ea"/>
                <a:cs typeface="+mn-cs"/>
              </a:rPr>
              <a:t>services</a:t>
            </a:r>
          </a:p>
          <a:p>
            <a:pPr rtl="0" eaLnBrk="1" fontAlgn="auto" latinLnBrk="0" hangingPunct="1"/>
            <a:r>
              <a:rPr lang="en-AU" sz="1200" b="0" i="0" u="none" strike="noStrike" kern="1200" baseline="0" dirty="0" smtClean="0">
                <a:solidFill>
                  <a:schemeClr val="tx1"/>
                </a:solidFill>
                <a:effectLst/>
                <a:latin typeface="+mn-lt"/>
                <a:ea typeface="+mn-ea"/>
                <a:cs typeface="+mn-cs"/>
              </a:rPr>
              <a:t>NDIS and Health: Can be funded by either, depending on the circumstances</a:t>
            </a:r>
            <a:endParaRPr lang="en-AU" sz="1200" b="0" i="0" u="none" strike="noStrike" kern="1200" dirty="0" smtClean="0">
              <a:solidFill>
                <a:schemeClr val="tx1"/>
              </a:solidFill>
              <a:effectLst/>
              <a:latin typeface="+mn-lt"/>
              <a:ea typeface="+mn-ea"/>
              <a:cs typeface="+mn-cs"/>
            </a:endParaRPr>
          </a:p>
          <a:p>
            <a:pPr rtl="0" eaLnBrk="1" fontAlgn="auto" latinLnBrk="0" hangingPunct="1"/>
            <a:r>
              <a:rPr lang="en-AU" sz="1200" b="1" i="0" u="none" strike="noStrike" kern="1200" dirty="0" smtClean="0">
                <a:solidFill>
                  <a:schemeClr val="tx1"/>
                </a:solidFill>
                <a:effectLst/>
                <a:latin typeface="+mn-lt"/>
                <a:ea typeface="+mn-ea"/>
                <a:cs typeface="+mn-cs"/>
              </a:rPr>
              <a:t>Counselling and social work support –</a:t>
            </a:r>
            <a:endParaRPr lang="en-AU" sz="1200" b="0" i="0" u="none" strike="noStrike" kern="1200" dirty="0" smtClean="0">
              <a:solidFill>
                <a:schemeClr val="tx1"/>
              </a:solidFill>
              <a:effectLst/>
              <a:latin typeface="+mn-lt"/>
              <a:ea typeface="+mn-ea"/>
              <a:cs typeface="+mn-cs"/>
            </a:endParaRPr>
          </a:p>
          <a:p>
            <a:pPr rtl="0" eaLnBrk="1" fontAlgn="auto" latinLnBrk="0" hangingPunct="1"/>
            <a:r>
              <a:rPr lang="en-AU" sz="1200" b="0" i="0" u="none" strike="noStrike" kern="1200" baseline="0" dirty="0" smtClean="0">
                <a:solidFill>
                  <a:schemeClr val="tx1"/>
                </a:solidFill>
                <a:effectLst/>
                <a:latin typeface="+mn-lt"/>
                <a:ea typeface="+mn-ea"/>
                <a:cs typeface="+mn-cs"/>
              </a:rPr>
              <a:t>NDIS : where it is </a:t>
            </a:r>
            <a:r>
              <a:rPr lang="en-AU" sz="1200" b="0" i="0" u="none" strike="noStrike" kern="1200" dirty="0" smtClean="0">
                <a:solidFill>
                  <a:schemeClr val="tx1"/>
                </a:solidFill>
                <a:effectLst/>
                <a:latin typeface="+mn-lt"/>
                <a:ea typeface="+mn-ea"/>
                <a:cs typeface="+mn-cs"/>
              </a:rPr>
              <a:t>a stand-alone community service offer</a:t>
            </a:r>
          </a:p>
          <a:p>
            <a:pPr rtl="0" eaLnBrk="1" fontAlgn="auto" latinLnBrk="0" hangingPunct="1"/>
            <a:r>
              <a:rPr lang="en-AU" sz="1200" b="0" i="0" u="none" strike="noStrike" kern="1200" baseline="0" dirty="0" smtClean="0">
                <a:solidFill>
                  <a:schemeClr val="tx1"/>
                </a:solidFill>
                <a:effectLst/>
                <a:latin typeface="+mn-lt"/>
                <a:ea typeface="+mn-ea"/>
                <a:cs typeface="+mn-cs"/>
              </a:rPr>
              <a:t>Health: where it is integrated as part of a predominantly clinical package of support</a:t>
            </a:r>
            <a:endParaRPr lang="en-AU" sz="1200" b="0" i="0" u="none" strike="noStrike"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pPr rtl="0" eaLnBrk="1" fontAlgn="ctr" latinLnBrk="0" hangingPunct="1"/>
            <a:r>
              <a:rPr lang="en-AU" sz="1200" b="1" i="0" u="sng" strike="noStrike" kern="1200" dirty="0" smtClean="0">
                <a:solidFill>
                  <a:schemeClr val="tx1"/>
                </a:solidFill>
                <a:effectLst/>
                <a:latin typeface="+mn-lt"/>
                <a:ea typeface="+mn-ea"/>
                <a:cs typeface="+mn-cs"/>
              </a:rPr>
              <a:t>Always mental</a:t>
            </a:r>
            <a:r>
              <a:rPr lang="en-AU" sz="1200" b="1" i="0" u="sng" strike="noStrike" kern="1200" baseline="0" dirty="0" smtClean="0">
                <a:solidFill>
                  <a:schemeClr val="tx1"/>
                </a:solidFill>
                <a:effectLst/>
                <a:latin typeface="+mn-lt"/>
                <a:ea typeface="+mn-ea"/>
                <a:cs typeface="+mn-cs"/>
              </a:rPr>
              <a:t> h</a:t>
            </a:r>
            <a:r>
              <a:rPr lang="en-AU" sz="1200" b="1" i="0" u="sng" strike="noStrike" kern="1200" dirty="0" smtClean="0">
                <a:solidFill>
                  <a:schemeClr val="tx1"/>
                </a:solidFill>
                <a:effectLst/>
                <a:latin typeface="+mn-lt"/>
                <a:ea typeface="+mn-ea"/>
                <a:cs typeface="+mn-cs"/>
              </a:rPr>
              <a:t>ealth</a:t>
            </a:r>
          </a:p>
          <a:p>
            <a:pPr rtl="0" eaLnBrk="1" fontAlgn="t" latinLnBrk="0" hangingPunct="1"/>
            <a:r>
              <a:rPr lang="en-AU" sz="1200" b="1" i="0" u="none" strike="noStrike" kern="1200" dirty="0" smtClean="0">
                <a:solidFill>
                  <a:schemeClr val="tx1"/>
                </a:solidFill>
                <a:effectLst/>
                <a:latin typeface="+mn-lt"/>
                <a:ea typeface="+mn-ea"/>
                <a:cs typeface="+mn-cs"/>
              </a:rPr>
              <a:t>Diagnosis</a:t>
            </a:r>
            <a:r>
              <a:rPr lang="en-AU" sz="1200" b="0" i="0" u="none" strike="noStrike" kern="1200" dirty="0" smtClean="0">
                <a:solidFill>
                  <a:schemeClr val="tx1"/>
                </a:solidFill>
                <a:effectLst/>
                <a:latin typeface="+mn-lt"/>
                <a:ea typeface="+mn-ea"/>
                <a:cs typeface="+mn-cs"/>
              </a:rPr>
              <a:t> of psychiatric conditions</a:t>
            </a:r>
          </a:p>
          <a:p>
            <a:pPr rtl="0" eaLnBrk="1" fontAlgn="t" latinLnBrk="0" hangingPunct="1"/>
            <a:r>
              <a:rPr lang="en-AU" sz="1200" b="1" i="0" u="none" strike="noStrike" kern="1200" dirty="0" smtClean="0">
                <a:solidFill>
                  <a:schemeClr val="tx1"/>
                </a:solidFill>
                <a:effectLst/>
                <a:latin typeface="+mn-lt"/>
                <a:ea typeface="+mn-ea"/>
                <a:cs typeface="+mn-cs"/>
              </a:rPr>
              <a:t>Clinical treatment – </a:t>
            </a:r>
            <a:r>
              <a:rPr lang="en-AU" sz="1200" b="0" i="0" u="none" strike="noStrike" kern="1200" dirty="0" smtClean="0">
                <a:solidFill>
                  <a:schemeClr val="tx1"/>
                </a:solidFill>
                <a:effectLst/>
                <a:latin typeface="+mn-lt"/>
                <a:ea typeface="+mn-ea"/>
                <a:cs typeface="+mn-cs"/>
              </a:rPr>
              <a:t>general practitioner, psychiatry, psychology, pharmaceuticals, clinical</a:t>
            </a:r>
            <a:r>
              <a:rPr lang="en-AU" sz="1200" b="0" i="0" u="none" strike="noStrike" kern="1200" baseline="0" dirty="0" smtClean="0">
                <a:solidFill>
                  <a:schemeClr val="tx1"/>
                </a:solidFill>
                <a:effectLst/>
                <a:latin typeface="+mn-lt"/>
                <a:ea typeface="+mn-ea"/>
                <a:cs typeface="+mn-cs"/>
              </a:rPr>
              <a:t> care in the community</a:t>
            </a:r>
            <a:endParaRPr lang="en-AU" sz="1200" b="0" i="0" u="none" strike="noStrike" kern="1200" dirty="0" smtClean="0">
              <a:solidFill>
                <a:schemeClr val="tx1"/>
              </a:solidFill>
              <a:effectLst/>
              <a:latin typeface="+mn-lt"/>
              <a:ea typeface="+mn-ea"/>
              <a:cs typeface="+mn-cs"/>
            </a:endParaRPr>
          </a:p>
          <a:p>
            <a:pPr rtl="0" eaLnBrk="1" fontAlgn="t" latinLnBrk="0" hangingPunct="1"/>
            <a:r>
              <a:rPr lang="en-AU" sz="1200" b="1" i="0" u="none" strike="noStrike" kern="1200" dirty="0" smtClean="0">
                <a:solidFill>
                  <a:schemeClr val="tx1"/>
                </a:solidFill>
                <a:effectLst/>
                <a:latin typeface="+mn-lt"/>
                <a:ea typeface="+mn-ea"/>
                <a:cs typeface="+mn-cs"/>
              </a:rPr>
              <a:t>All early interventions – </a:t>
            </a:r>
            <a:r>
              <a:rPr lang="en-AU" sz="1200" b="0" i="0" u="none" strike="noStrike" kern="1200" dirty="0" smtClean="0">
                <a:solidFill>
                  <a:schemeClr val="tx1"/>
                </a:solidFill>
                <a:effectLst/>
                <a:latin typeface="+mn-lt"/>
                <a:ea typeface="+mn-ea"/>
                <a:cs typeface="+mn-cs"/>
              </a:rPr>
              <a:t>including clinical</a:t>
            </a:r>
            <a:r>
              <a:rPr lang="en-AU" sz="1200" b="0" i="0" u="none" strike="noStrike" kern="1200" baseline="0" dirty="0" smtClean="0">
                <a:solidFill>
                  <a:schemeClr val="tx1"/>
                </a:solidFill>
                <a:effectLst/>
                <a:latin typeface="+mn-lt"/>
                <a:ea typeface="+mn-ea"/>
                <a:cs typeface="+mn-cs"/>
              </a:rPr>
              <a:t> and community-based</a:t>
            </a:r>
            <a:endParaRPr lang="en-AU" sz="1200" b="0" i="0" u="none" strike="noStrike" kern="1200" dirty="0" smtClean="0">
              <a:solidFill>
                <a:schemeClr val="tx1"/>
              </a:solidFill>
              <a:effectLst/>
              <a:latin typeface="+mn-lt"/>
              <a:ea typeface="+mn-ea"/>
              <a:cs typeface="+mn-cs"/>
            </a:endParaRPr>
          </a:p>
          <a:p>
            <a:pPr rtl="0" eaLnBrk="1" fontAlgn="t" latinLnBrk="0" hangingPunct="1"/>
            <a:r>
              <a:rPr lang="en-AU" sz="1200" b="1" i="0" u="none" strike="noStrike" kern="1200" dirty="0" smtClean="0">
                <a:solidFill>
                  <a:schemeClr val="tx1"/>
                </a:solidFill>
                <a:effectLst/>
                <a:latin typeface="+mn-lt"/>
                <a:ea typeface="+mn-ea"/>
                <a:cs typeface="+mn-cs"/>
              </a:rPr>
              <a:t>Residential care (clinical) – </a:t>
            </a:r>
            <a:r>
              <a:rPr lang="en-AU" sz="1200" b="0" i="0" u="none" strike="noStrike" kern="1200" dirty="0" smtClean="0">
                <a:solidFill>
                  <a:schemeClr val="tx1"/>
                </a:solidFill>
                <a:effectLst/>
                <a:latin typeface="+mn-lt"/>
                <a:ea typeface="+mn-ea"/>
                <a:cs typeface="+mn-cs"/>
              </a:rPr>
              <a:t>include</a:t>
            </a:r>
            <a:r>
              <a:rPr lang="en-AU" sz="1200" b="0" i="0" u="none" strike="noStrike" kern="1200" baseline="0" dirty="0" smtClean="0">
                <a:solidFill>
                  <a:schemeClr val="tx1"/>
                </a:solidFill>
                <a:effectLst/>
                <a:latin typeface="+mn-lt"/>
                <a:ea typeface="+mn-ea"/>
                <a:cs typeface="+mn-cs"/>
              </a:rPr>
              <a:t> hospital based in-patient facilities</a:t>
            </a:r>
            <a:endParaRPr lang="en-AU" sz="1200" b="0" i="0" u="none" strike="noStrike" kern="1200" dirty="0" smtClean="0">
              <a:solidFill>
                <a:schemeClr val="tx1"/>
              </a:solidFill>
              <a:effectLst/>
              <a:latin typeface="+mn-lt"/>
              <a:ea typeface="+mn-ea"/>
              <a:cs typeface="+mn-cs"/>
            </a:endParaRPr>
          </a:p>
          <a:p>
            <a:pPr rtl="0" eaLnBrk="1" fontAlgn="t" latinLnBrk="0" hangingPunct="1"/>
            <a:r>
              <a:rPr lang="en-AU" sz="1200" b="1" i="0" u="none" strike="noStrike" kern="1200" dirty="0" smtClean="0">
                <a:solidFill>
                  <a:schemeClr val="tx1"/>
                </a:solidFill>
                <a:effectLst/>
                <a:latin typeface="+mn-lt"/>
                <a:ea typeface="+mn-ea"/>
                <a:cs typeface="+mn-cs"/>
              </a:rPr>
              <a:t>Clinical mental health outreach and crisis services</a:t>
            </a:r>
            <a:endParaRPr lang="en-AU" sz="1200" b="0" i="0" u="none" strike="noStrike"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401A62BA-DEBB-114A-951B-14E01F97E5AC}" type="slidenum">
              <a:rPr lang="en-US" smtClean="0"/>
              <a:pPr/>
              <a:t>15</a:t>
            </a:fld>
            <a:endParaRPr lang="en-US"/>
          </a:p>
        </p:txBody>
      </p:sp>
    </p:spTree>
    <p:extLst>
      <p:ext uri="{BB962C8B-B14F-4D97-AF65-F5344CB8AC3E}">
        <p14:creationId xmlns:p14="http://schemas.microsoft.com/office/powerpoint/2010/main" val="1435958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access requirements for the Scheme include people with a psychiatric condition who have significant and permanent functional impairment. Most of these participants will have a range of support needs that will be   provided both from the Scheme and the health and mental health systems. </a:t>
            </a:r>
          </a:p>
          <a:p>
            <a:endParaRPr lang="en-AU" dirty="0" smtClean="0"/>
          </a:p>
          <a:p>
            <a:pPr marL="109728"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Some participants in the</a:t>
            </a:r>
            <a:r>
              <a:rPr lang="en-GB" sz="1200" kern="1200" baseline="0" dirty="0" smtClean="0">
                <a:solidFill>
                  <a:schemeClr val="tx1"/>
                </a:solidFill>
                <a:effectLst/>
                <a:latin typeface="+mn-lt"/>
                <a:ea typeface="+mn-ea"/>
                <a:cs typeface="+mn-cs"/>
              </a:rPr>
              <a:t> NDIS </a:t>
            </a:r>
            <a:r>
              <a:rPr lang="en-GB" sz="1200" kern="1200" dirty="0" smtClean="0">
                <a:solidFill>
                  <a:schemeClr val="tx1"/>
                </a:solidFill>
                <a:effectLst/>
                <a:latin typeface="+mn-lt"/>
                <a:ea typeface="+mn-ea"/>
                <a:cs typeface="+mn-cs"/>
              </a:rPr>
              <a:t> may not enter the scheme due to a psychiatric condition, but also require mental health services and supports.</a:t>
            </a:r>
          </a:p>
          <a:p>
            <a:pPr marL="109728"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109728"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area of mental health, NDIS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assists a person with the impact of disability or a psychiatric condition, but does not fund the treatment of any health or mental health conditions.</a:t>
            </a:r>
            <a:endParaRPr lang="en-AU" sz="1200" kern="1200" dirty="0" smtClean="0">
              <a:solidFill>
                <a:schemeClr val="tx1"/>
              </a:solidFill>
              <a:effectLst/>
              <a:latin typeface="+mn-lt"/>
              <a:ea typeface="+mn-ea"/>
              <a:cs typeface="+mn-cs"/>
            </a:endParaRPr>
          </a:p>
          <a:p>
            <a:pPr marL="109728"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109728" indent="0">
              <a:buNone/>
            </a:pPr>
            <a:r>
              <a:rPr lang="en-AU" sz="1000" b="1" u="none" dirty="0" smtClean="0"/>
              <a:t>Access</a:t>
            </a:r>
            <a:r>
              <a:rPr lang="en-AU" sz="1000" b="1" u="none" baseline="0" dirty="0" smtClean="0"/>
              <a:t> to support</a:t>
            </a:r>
            <a:r>
              <a:rPr lang="en-AU" sz="1000" b="1" u="none" dirty="0" smtClean="0"/>
              <a:t> from NDIS</a:t>
            </a:r>
            <a:endParaRPr lang="en-AU" sz="1000" u="none" dirty="0" smtClean="0"/>
          </a:p>
          <a:p>
            <a:pPr marL="109728" indent="0">
              <a:buNone/>
            </a:pPr>
            <a:endParaRPr lang="en-AU" sz="1000" dirty="0" smtClean="0"/>
          </a:p>
          <a:p>
            <a:pPr marL="859536" lvl="1" indent="-457200">
              <a:buFont typeface="+mj-lt"/>
              <a:buAutoNum type="arabicPeriod"/>
            </a:pPr>
            <a:r>
              <a:rPr lang="en-AU" sz="1000" dirty="0" smtClean="0">
                <a:solidFill>
                  <a:schemeClr val="bg2">
                    <a:lumMod val="10000"/>
                  </a:schemeClr>
                </a:solidFill>
              </a:rPr>
              <a:t>Live in Australia as a permanent resident of Australia; and</a:t>
            </a:r>
          </a:p>
          <a:p>
            <a:pPr marL="859536" lvl="1" indent="-457200">
              <a:buFont typeface="+mj-lt"/>
              <a:buAutoNum type="arabicPeriod"/>
            </a:pPr>
            <a:r>
              <a:rPr lang="en-AU" sz="1000" dirty="0" smtClean="0">
                <a:solidFill>
                  <a:schemeClr val="bg2">
                    <a:lumMod val="10000"/>
                  </a:schemeClr>
                </a:solidFill>
              </a:rPr>
              <a:t>Be under 65 years of age; and</a:t>
            </a:r>
          </a:p>
          <a:p>
            <a:pPr marL="859536" lvl="1" indent="-457200">
              <a:buFont typeface="+mj-lt"/>
              <a:buAutoNum type="arabicPeriod"/>
            </a:pPr>
            <a:r>
              <a:rPr lang="en-AU" sz="1000" dirty="0" smtClean="0">
                <a:solidFill>
                  <a:schemeClr val="bg2">
                    <a:lumMod val="10000"/>
                  </a:schemeClr>
                </a:solidFill>
              </a:rPr>
              <a:t>Meet the disability requirements; and/or</a:t>
            </a:r>
          </a:p>
          <a:p>
            <a:pPr marL="859536" lvl="1" indent="-457200">
              <a:buFont typeface="+mj-lt"/>
              <a:buAutoNum type="arabicPeriod"/>
            </a:pPr>
            <a:r>
              <a:rPr lang="en-AU" sz="1000" dirty="0" smtClean="0">
                <a:solidFill>
                  <a:schemeClr val="bg2">
                    <a:lumMod val="10000"/>
                  </a:schemeClr>
                </a:solidFill>
              </a:rPr>
              <a:t>Meet the early intervention requirements</a:t>
            </a:r>
          </a:p>
          <a:p>
            <a:pPr marL="859536" lvl="1" indent="-457200">
              <a:buFont typeface="+mj-lt"/>
              <a:buAutoNum type="arabicPeriod"/>
            </a:pPr>
            <a:endParaRPr lang="en-AU" sz="1000" dirty="0" smtClean="0">
              <a:solidFill>
                <a:schemeClr val="bg2">
                  <a:lumMod val="10000"/>
                </a:schemeClr>
              </a:solidFill>
            </a:endParaRPr>
          </a:p>
          <a:p>
            <a:pPr marL="109728" indent="0">
              <a:buFont typeface="+mj-lt"/>
              <a:buNone/>
            </a:pPr>
            <a:r>
              <a:rPr lang="en-AU" sz="1000" dirty="0" smtClean="0">
                <a:solidFill>
                  <a:schemeClr val="bg2">
                    <a:lumMod val="10000"/>
                  </a:schemeClr>
                </a:solidFill>
              </a:rPr>
              <a:t>To meet the “disability requirements” means having a </a:t>
            </a:r>
            <a:r>
              <a:rPr lang="en-US" sz="1000" dirty="0" smtClean="0"/>
              <a:t>significant and permanent disability that affects communication, mobility, self-care or self-management </a:t>
            </a:r>
          </a:p>
          <a:p>
            <a:pPr marL="109728" indent="0">
              <a:buFont typeface="+mj-lt"/>
              <a:buNone/>
            </a:pPr>
            <a:r>
              <a:rPr lang="en-AU" sz="1000" dirty="0" smtClean="0">
                <a:solidFill>
                  <a:schemeClr val="bg2">
                    <a:lumMod val="10000"/>
                  </a:schemeClr>
                </a:solidFill>
              </a:rPr>
              <a:t>To meet the “early intervention requirements” means having a disability or developmental delay where early intervention support would likely reduce the person’s future needs for supports in relation to disability</a:t>
            </a:r>
          </a:p>
          <a:p>
            <a:pPr marL="109728" indent="0">
              <a:buFont typeface="+mj-lt"/>
              <a:buNone/>
            </a:pPr>
            <a:endParaRPr lang="en-AU" sz="1000" dirty="0" smtClean="0">
              <a:solidFill>
                <a:schemeClr val="bg2">
                  <a:lumMod val="10000"/>
                </a:schemeClr>
              </a:solidFill>
            </a:endParaRPr>
          </a:p>
          <a:p>
            <a:pPr marL="109728" marR="0" indent="0" algn="l" defTabSz="914400" rtl="0" eaLnBrk="1" fontAlgn="auto" latinLnBrk="0" hangingPunct="1">
              <a:lnSpc>
                <a:spcPct val="100000"/>
              </a:lnSpc>
              <a:spcBef>
                <a:spcPts val="0"/>
              </a:spcBef>
              <a:spcAft>
                <a:spcPts val="0"/>
              </a:spcAft>
              <a:buClrTx/>
              <a:buSzTx/>
              <a:buFont typeface="+mj-lt"/>
              <a:buNone/>
              <a:tabLst/>
              <a:defRPr/>
            </a:pPr>
            <a:r>
              <a:rPr lang="en-AU" sz="1000" dirty="0" smtClean="0">
                <a:solidFill>
                  <a:schemeClr val="bg2">
                    <a:lumMod val="10000"/>
                  </a:schemeClr>
                </a:solidFill>
              </a:rPr>
              <a:t>You can only get a clear answer on accessing support from the scheme by undergoing the planning and assessment process.</a:t>
            </a:r>
          </a:p>
          <a:p>
            <a:pPr marL="109728" marR="0" indent="0" algn="l" defTabSz="914400" rtl="0" eaLnBrk="1" fontAlgn="auto" latinLnBrk="0" hangingPunct="1">
              <a:lnSpc>
                <a:spcPct val="100000"/>
              </a:lnSpc>
              <a:spcBef>
                <a:spcPts val="0"/>
              </a:spcBef>
              <a:spcAft>
                <a:spcPts val="0"/>
              </a:spcAft>
              <a:buClrTx/>
              <a:buSzTx/>
              <a:buFont typeface="+mj-lt"/>
              <a:buNone/>
              <a:tabLst/>
              <a:defRPr/>
            </a:pPr>
            <a:endParaRPr lang="en-AU" sz="1000" dirty="0" smtClean="0">
              <a:solidFill>
                <a:schemeClr val="bg2">
                  <a:lumMod val="10000"/>
                </a:schemeClr>
              </a:solidFill>
            </a:endParaRPr>
          </a:p>
          <a:p>
            <a:pPr marL="109728" marR="0" indent="0" algn="l" defTabSz="914400" rtl="0" eaLnBrk="1" fontAlgn="auto" latinLnBrk="0" hangingPunct="1">
              <a:lnSpc>
                <a:spcPct val="100000"/>
              </a:lnSpc>
              <a:spcBef>
                <a:spcPts val="0"/>
              </a:spcBef>
              <a:spcAft>
                <a:spcPts val="0"/>
              </a:spcAft>
              <a:buClrTx/>
              <a:buSzTx/>
              <a:buFont typeface="+mj-lt"/>
              <a:buNone/>
              <a:tabLst/>
              <a:defRPr/>
            </a:pPr>
            <a:r>
              <a:rPr lang="en-AU" sz="1200" kern="1200" dirty="0" smtClean="0">
                <a:solidFill>
                  <a:schemeClr val="tx1"/>
                </a:solidFill>
                <a:effectLst/>
                <a:latin typeface="+mn-lt"/>
                <a:ea typeface="+mn-ea"/>
                <a:cs typeface="+mn-cs"/>
              </a:rPr>
              <a:t>Whether a person is in receipt of a Disability Support Pension (DSP) or not has no bearing on access for the Scheme. A person who is receiving the DSP who also meets</a:t>
            </a:r>
            <a:r>
              <a:rPr lang="en-AU" sz="1200" kern="1200" baseline="0" dirty="0" smtClean="0">
                <a:solidFill>
                  <a:schemeClr val="tx1"/>
                </a:solidFill>
                <a:effectLst/>
                <a:latin typeface="+mn-lt"/>
                <a:ea typeface="+mn-ea"/>
                <a:cs typeface="+mn-cs"/>
              </a:rPr>
              <a:t> the access requirements </a:t>
            </a:r>
            <a:r>
              <a:rPr lang="en-AU" sz="1200" kern="1200" dirty="0" smtClean="0">
                <a:solidFill>
                  <a:schemeClr val="tx1"/>
                </a:solidFill>
                <a:effectLst/>
                <a:latin typeface="+mn-lt"/>
                <a:ea typeface="+mn-ea"/>
                <a:cs typeface="+mn-cs"/>
              </a:rPr>
              <a:t>for the Scheme, they would continue to receive the DSP. This is because </a:t>
            </a:r>
            <a:r>
              <a:rPr lang="en-AU" sz="1200" b="1" kern="1200" dirty="0" smtClean="0">
                <a:solidFill>
                  <a:schemeClr val="tx1"/>
                </a:solidFill>
                <a:effectLst/>
                <a:latin typeface="+mn-lt"/>
                <a:ea typeface="+mn-ea"/>
                <a:cs typeface="+mn-cs"/>
              </a:rPr>
              <a:t>NDIS funding pays for</a:t>
            </a:r>
            <a:r>
              <a:rPr lang="en-AU" sz="1200" b="1" kern="1200" baseline="0" dirty="0" smtClean="0">
                <a:solidFill>
                  <a:schemeClr val="tx1"/>
                </a:solidFill>
                <a:effectLst/>
                <a:latin typeface="+mn-lt"/>
                <a:ea typeface="+mn-ea"/>
                <a:cs typeface="+mn-cs"/>
              </a:rPr>
              <a:t> disability supports and is regarded as</a:t>
            </a:r>
            <a:r>
              <a:rPr lang="en-AU" sz="1200" b="1" kern="1200" dirty="0" smtClean="0">
                <a:solidFill>
                  <a:schemeClr val="tx1"/>
                </a:solidFill>
                <a:effectLst/>
                <a:latin typeface="+mn-lt"/>
                <a:ea typeface="+mn-ea"/>
                <a:cs typeface="+mn-cs"/>
              </a:rPr>
              <a:t> separate from any income support payments.</a:t>
            </a:r>
            <a:endParaRPr lang="en-AU" sz="1000" dirty="0" smtClean="0">
              <a:solidFill>
                <a:schemeClr val="bg2">
                  <a:lumMod val="10000"/>
                </a:schemeClr>
              </a:solidFill>
            </a:endParaRPr>
          </a:p>
          <a:p>
            <a:pPr marL="0" lvl="1" indent="0">
              <a:buFont typeface="Arial" pitchFamily="34" charset="0"/>
              <a:buNone/>
            </a:pPr>
            <a:endParaRPr lang="en-AU" sz="1000" dirty="0" smtClean="0">
              <a:solidFill>
                <a:schemeClr val="tx1"/>
              </a:solidFill>
            </a:endParaRPr>
          </a:p>
          <a:p>
            <a:pPr marL="0" lvl="1" indent="0">
              <a:buFont typeface="Arial" pitchFamily="34" charset="0"/>
              <a:buNone/>
            </a:pPr>
            <a:r>
              <a:rPr lang="en-AU" sz="1000" b="1" u="sng" baseline="0" dirty="0" smtClean="0">
                <a:solidFill>
                  <a:schemeClr val="tx1"/>
                </a:solidFill>
              </a:rPr>
              <a:t>My Access Checker</a:t>
            </a:r>
          </a:p>
          <a:p>
            <a:pPr marL="0" lvl="1" indent="0">
              <a:buFont typeface="Arial" pitchFamily="34" charset="0"/>
              <a:buNone/>
            </a:pPr>
            <a:r>
              <a:rPr lang="en-AU" sz="1000" kern="1200" dirty="0" smtClean="0">
                <a:solidFill>
                  <a:schemeClr val="tx1"/>
                </a:solidFill>
                <a:effectLst/>
                <a:latin typeface="+mn-lt"/>
                <a:ea typeface="+mn-ea"/>
                <a:cs typeface="+mn-cs"/>
              </a:rPr>
              <a:t>People</a:t>
            </a:r>
            <a:r>
              <a:rPr lang="en-AU" sz="1000" kern="1200" baseline="0" dirty="0" smtClean="0">
                <a:solidFill>
                  <a:schemeClr val="tx1"/>
                </a:solidFill>
                <a:effectLst/>
                <a:latin typeface="+mn-lt"/>
                <a:ea typeface="+mn-ea"/>
                <a:cs typeface="+mn-cs"/>
              </a:rPr>
              <a:t> with disability who think they may meet the access requirements can complete the</a:t>
            </a:r>
            <a:r>
              <a:rPr lang="en-AU" sz="1000" kern="1200" dirty="0" smtClean="0">
                <a:solidFill>
                  <a:schemeClr val="tx1"/>
                </a:solidFill>
                <a:effectLst/>
                <a:latin typeface="+mn-lt"/>
                <a:ea typeface="+mn-ea"/>
                <a:cs typeface="+mn-cs"/>
              </a:rPr>
              <a:t> </a:t>
            </a:r>
            <a:r>
              <a:rPr lang="en-AU" sz="1000" b="1" i="1" kern="1200" dirty="0" smtClean="0">
                <a:solidFill>
                  <a:schemeClr val="tx1"/>
                </a:solidFill>
                <a:effectLst/>
                <a:latin typeface="+mn-lt"/>
                <a:ea typeface="+mn-ea"/>
                <a:cs typeface="+mn-cs"/>
              </a:rPr>
              <a:t>My Access Checker </a:t>
            </a:r>
            <a:r>
              <a:rPr lang="en-AU" sz="1000" b="0" i="0" kern="1200" dirty="0" smtClean="0">
                <a:solidFill>
                  <a:schemeClr val="tx1"/>
                </a:solidFill>
                <a:effectLst/>
                <a:latin typeface="+mn-lt"/>
                <a:ea typeface="+mn-ea"/>
                <a:cs typeface="+mn-cs"/>
              </a:rPr>
              <a:t>online.</a:t>
            </a:r>
            <a:r>
              <a:rPr lang="en-AU" sz="1000" kern="1200" dirty="0" smtClean="0">
                <a:solidFill>
                  <a:schemeClr val="tx1"/>
                </a:solidFill>
                <a:effectLst/>
                <a:latin typeface="+mn-lt"/>
                <a:ea typeface="+mn-ea"/>
                <a:cs typeface="+mn-cs"/>
              </a:rPr>
              <a:t> This short tool asks demographic and support needs questions and provide the individual with an indication about whether they may</a:t>
            </a:r>
            <a:r>
              <a:rPr lang="en-AU" sz="1000" kern="1200" baseline="0" dirty="0" smtClean="0">
                <a:solidFill>
                  <a:schemeClr val="tx1"/>
                </a:solidFill>
                <a:effectLst/>
                <a:latin typeface="+mn-lt"/>
                <a:ea typeface="+mn-ea"/>
                <a:cs typeface="+mn-cs"/>
              </a:rPr>
              <a:t> be able to access support from the scheme. If the tool provide such an indication,</a:t>
            </a:r>
            <a:r>
              <a:rPr lang="en-AU" sz="1000" kern="1200" dirty="0" smtClean="0">
                <a:solidFill>
                  <a:schemeClr val="tx1"/>
                </a:solidFill>
                <a:effectLst/>
                <a:latin typeface="+mn-lt"/>
                <a:ea typeface="+mn-ea"/>
                <a:cs typeface="+mn-cs"/>
              </a:rPr>
              <a:t> the person</a:t>
            </a:r>
            <a:r>
              <a:rPr lang="en-AU" sz="1000" kern="1200" baseline="0" dirty="0" smtClean="0">
                <a:solidFill>
                  <a:schemeClr val="tx1"/>
                </a:solidFill>
                <a:effectLst/>
                <a:latin typeface="+mn-lt"/>
                <a:ea typeface="+mn-ea"/>
                <a:cs typeface="+mn-cs"/>
              </a:rPr>
              <a:t> is then directed to </a:t>
            </a:r>
            <a:r>
              <a:rPr lang="en-AU" sz="1000" kern="1200" dirty="0" smtClean="0">
                <a:solidFill>
                  <a:schemeClr val="tx1"/>
                </a:solidFill>
                <a:effectLst/>
                <a:latin typeface="+mn-lt"/>
                <a:ea typeface="+mn-ea"/>
                <a:cs typeface="+mn-cs"/>
              </a:rPr>
              <a:t>contact the Agency to make an appointment with a planner.</a:t>
            </a:r>
            <a:endParaRPr lang="en-AU" sz="1000" b="1" u="sng" baseline="0" dirty="0" smtClean="0">
              <a:solidFill>
                <a:schemeClr val="tx1"/>
              </a:solidFill>
            </a:endParaRPr>
          </a:p>
          <a:p>
            <a:pPr marL="0" indent="0">
              <a:spcAft>
                <a:spcPts val="600"/>
              </a:spcAft>
              <a:buFont typeface="Arial"/>
              <a:buNone/>
            </a:pPr>
            <a:endParaRPr lang="en-AU" dirty="0" smtClean="0">
              <a:solidFill>
                <a:srgbClr val="4A1A50"/>
              </a:solidFill>
              <a:latin typeface="Arial"/>
              <a:cs typeface="Arial"/>
            </a:endParaRPr>
          </a:p>
          <a:p>
            <a:pPr marL="0" indent="0">
              <a:spcAft>
                <a:spcPts val="600"/>
              </a:spcAft>
              <a:buFont typeface="Arial"/>
              <a:buNone/>
            </a:pPr>
            <a:endParaRPr lang="en-AU" dirty="0" smtClean="0">
              <a:solidFill>
                <a:srgbClr val="4A1A50"/>
              </a:solidFill>
              <a:latin typeface="Arial"/>
              <a:cs typeface="Arial"/>
            </a:endParaRPr>
          </a:p>
          <a:p>
            <a:pPr marL="0" indent="0">
              <a:spcAft>
                <a:spcPts val="600"/>
              </a:spcAft>
              <a:buFont typeface="Arial"/>
              <a:buNone/>
            </a:pPr>
            <a:r>
              <a:rPr lang="en-AU" dirty="0" smtClean="0">
                <a:solidFill>
                  <a:srgbClr val="4A1A50"/>
                </a:solidFill>
                <a:latin typeface="Arial"/>
                <a:cs typeface="Arial"/>
              </a:rPr>
              <a:t>NDIS</a:t>
            </a:r>
            <a:r>
              <a:rPr lang="en-AU" baseline="0" dirty="0" smtClean="0">
                <a:solidFill>
                  <a:srgbClr val="4A1A50"/>
                </a:solidFill>
                <a:latin typeface="Arial"/>
                <a:cs typeface="Arial"/>
              </a:rPr>
              <a:t> </a:t>
            </a:r>
            <a:r>
              <a:rPr lang="en-AU" dirty="0" smtClean="0">
                <a:solidFill>
                  <a:srgbClr val="4A1A50"/>
                </a:solidFill>
                <a:latin typeface="Arial"/>
                <a:cs typeface="Arial"/>
              </a:rPr>
              <a:t>will be responsible for non-clinical supports for participants with psychosocial disability. These could include:</a:t>
            </a:r>
          </a:p>
          <a:p>
            <a:pPr marL="800100" lvl="1" indent="-342900">
              <a:spcAft>
                <a:spcPts val="600"/>
              </a:spcAft>
              <a:buFont typeface="Arial"/>
              <a:buChar char="•"/>
            </a:pPr>
            <a:r>
              <a:rPr lang="en-AU" sz="1600" dirty="0" smtClean="0">
                <a:solidFill>
                  <a:srgbClr val="4A1A50"/>
                </a:solidFill>
                <a:latin typeface="Arial"/>
                <a:cs typeface="Arial"/>
              </a:rPr>
              <a:t>Support for community integration and day-to-day living </a:t>
            </a:r>
          </a:p>
          <a:p>
            <a:pPr marL="800100" lvl="1" indent="-342900">
              <a:spcAft>
                <a:spcPts val="600"/>
              </a:spcAft>
              <a:buFont typeface="Arial"/>
              <a:buChar char="•"/>
            </a:pPr>
            <a:r>
              <a:rPr lang="en-AU" sz="1600" dirty="0" smtClean="0">
                <a:solidFill>
                  <a:srgbClr val="4A1A50"/>
                </a:solidFill>
                <a:latin typeface="Arial"/>
                <a:cs typeface="Arial"/>
              </a:rPr>
              <a:t>Therapy that would manage or reduce the functional impact of the psychiatric impairment </a:t>
            </a:r>
          </a:p>
          <a:p>
            <a:pPr marL="800100" lvl="1" indent="-342900">
              <a:spcAft>
                <a:spcPts val="600"/>
              </a:spcAft>
              <a:buFont typeface="Arial"/>
              <a:buChar char="•"/>
            </a:pPr>
            <a:r>
              <a:rPr lang="en-AU" sz="1600" dirty="0" smtClean="0">
                <a:solidFill>
                  <a:srgbClr val="4A1A50"/>
                </a:solidFill>
                <a:latin typeface="Arial"/>
                <a:cs typeface="Arial"/>
              </a:rPr>
              <a:t>Support to independently access and maintain participation in employment or</a:t>
            </a:r>
            <a:r>
              <a:rPr lang="en-AU" sz="1600" baseline="0" dirty="0" smtClean="0">
                <a:solidFill>
                  <a:srgbClr val="4A1A50"/>
                </a:solidFill>
                <a:latin typeface="Arial"/>
                <a:cs typeface="Arial"/>
              </a:rPr>
              <a:t> </a:t>
            </a:r>
            <a:r>
              <a:rPr lang="en-AU" sz="1600" dirty="0" smtClean="0">
                <a:solidFill>
                  <a:srgbClr val="4A1A50"/>
                </a:solidFill>
                <a:latin typeface="Arial"/>
                <a:cs typeface="Arial"/>
              </a:rPr>
              <a:t>community activity</a:t>
            </a:r>
          </a:p>
          <a:p>
            <a:pPr marL="800100" lvl="1" indent="-342900">
              <a:spcAft>
                <a:spcPts val="600"/>
              </a:spcAft>
              <a:buFont typeface="Arial"/>
              <a:buChar char="•"/>
            </a:pPr>
            <a:r>
              <a:rPr lang="en-AU" sz="1600" dirty="0" smtClean="0">
                <a:solidFill>
                  <a:srgbClr val="4A1A50"/>
                </a:solidFill>
                <a:latin typeface="Arial"/>
                <a:cs typeface="Arial"/>
              </a:rPr>
              <a:t>Skills and capacity building at the community level</a:t>
            </a:r>
          </a:p>
          <a:p>
            <a:pPr marL="800100" lvl="1" indent="-342900">
              <a:spcAft>
                <a:spcPts val="600"/>
              </a:spcAft>
              <a:buFont typeface="Arial"/>
              <a:buChar char="•"/>
            </a:pPr>
            <a:r>
              <a:rPr lang="en-AU" sz="1600" dirty="0" smtClean="0">
                <a:solidFill>
                  <a:srgbClr val="4A1A50"/>
                </a:solidFill>
                <a:latin typeface="Arial"/>
                <a:cs typeface="Arial"/>
              </a:rPr>
              <a:t>Supports for independent residential accommodation that is non-clinical</a:t>
            </a:r>
          </a:p>
          <a:p>
            <a:pPr marL="109728" indent="0">
              <a:buNone/>
            </a:pPr>
            <a:endParaRPr lang="en-AU" sz="1000" b="1" u="sng" baseline="0" dirty="0" smtClean="0">
              <a:solidFill>
                <a:schemeClr val="tx1"/>
              </a:solidFill>
            </a:endParaRPr>
          </a:p>
          <a:p>
            <a:pPr marL="0" lvl="1" indent="0">
              <a:buFont typeface="Arial" pitchFamily="34" charset="0"/>
              <a:buNone/>
            </a:pPr>
            <a:r>
              <a:rPr lang="en-AU" sz="1000" b="1" u="none" baseline="0" dirty="0" smtClean="0">
                <a:solidFill>
                  <a:schemeClr val="tx1"/>
                </a:solidFill>
              </a:rPr>
              <a:t>My Access Checker</a:t>
            </a:r>
          </a:p>
          <a:p>
            <a:pPr marL="0" lvl="1" indent="0">
              <a:buFont typeface="Arial" pitchFamily="34" charset="0"/>
              <a:buNone/>
            </a:pPr>
            <a:r>
              <a:rPr lang="en-AU" sz="1000" kern="1200" dirty="0" smtClean="0">
                <a:solidFill>
                  <a:schemeClr val="tx1"/>
                </a:solidFill>
                <a:effectLst/>
                <a:latin typeface="+mn-lt"/>
                <a:ea typeface="+mn-ea"/>
                <a:cs typeface="+mn-cs"/>
              </a:rPr>
              <a:t>Potential participants can also self-report support needs to inform access using the Agency </a:t>
            </a:r>
            <a:r>
              <a:rPr lang="en-AU" sz="1000" b="1" i="1" kern="1200" dirty="0" smtClean="0">
                <a:solidFill>
                  <a:schemeClr val="tx1"/>
                </a:solidFill>
                <a:effectLst/>
                <a:latin typeface="+mn-lt"/>
                <a:ea typeface="+mn-ea"/>
                <a:cs typeface="+mn-cs"/>
              </a:rPr>
              <a:t>My Access Checker</a:t>
            </a:r>
            <a:r>
              <a:rPr lang="en-AU" sz="1000" kern="1200" dirty="0" smtClean="0">
                <a:solidFill>
                  <a:schemeClr val="tx1"/>
                </a:solidFill>
                <a:effectLst/>
                <a:latin typeface="+mn-lt"/>
                <a:ea typeface="+mn-ea"/>
                <a:cs typeface="+mn-cs"/>
              </a:rPr>
              <a:t>. This short tool asks demographic and support needs questions and will provide the individual with an indication as to their eligibility and, where likely to be eligible, they are encouraged to make contact with the Agency.</a:t>
            </a:r>
          </a:p>
          <a:p>
            <a:endParaRPr lang="en-US" b="1" dirty="0" smtClean="0"/>
          </a:p>
          <a:p>
            <a:r>
              <a:rPr lang="en-US" b="1" dirty="0" smtClean="0"/>
              <a:t>Supports funded by the Scheme</a:t>
            </a:r>
          </a:p>
          <a:p>
            <a:r>
              <a:rPr lang="en-US" dirty="0" smtClean="0"/>
              <a:t>The Scheme will fund supports that assist a person to undertake activities of daily living. </a:t>
            </a:r>
          </a:p>
          <a:p>
            <a:endParaRPr lang="en-AU" dirty="0" smtClean="0"/>
          </a:p>
          <a:p>
            <a:r>
              <a:rPr lang="en-US" dirty="0" smtClean="0"/>
              <a:t>This includes: </a:t>
            </a:r>
          </a:p>
          <a:p>
            <a:pPr marL="171450" indent="-171450">
              <a:buFont typeface="Arial" panose="020B0604020202020204" pitchFamily="34" charset="0"/>
              <a:buChar char="•"/>
            </a:pPr>
            <a:endParaRPr lang="en-AU" dirty="0" smtClean="0"/>
          </a:p>
          <a:p>
            <a:pPr marL="171450" lvl="0" indent="-171450">
              <a:buFont typeface="Arial" panose="020B0604020202020204" pitchFamily="34" charset="0"/>
              <a:buChar char="•"/>
            </a:pPr>
            <a:r>
              <a:rPr lang="en-US" dirty="0" smtClean="0"/>
              <a:t>assistance with planning and decision making and household tasks</a:t>
            </a:r>
            <a:endParaRPr lang="en-AU" dirty="0" smtClean="0"/>
          </a:p>
          <a:p>
            <a:pPr marL="171450" lvl="0" indent="-171450">
              <a:buFont typeface="Arial" panose="020B0604020202020204" pitchFamily="34" charset="0"/>
              <a:buChar char="•"/>
            </a:pPr>
            <a:r>
              <a:rPr lang="en-US" dirty="0" smtClean="0"/>
              <a:t>assistance to build capacity to live independently and achieve their goals, such as building social relationships, as well as financial management and tenancy management skills </a:t>
            </a:r>
            <a:endParaRPr lang="en-AU" dirty="0" smtClean="0"/>
          </a:p>
          <a:p>
            <a:pPr marL="171450" lvl="0" indent="-171450">
              <a:buFont typeface="Arial" panose="020B0604020202020204" pitchFamily="34" charset="0"/>
              <a:buChar char="•"/>
            </a:pPr>
            <a:r>
              <a:rPr lang="en-US" dirty="0" smtClean="0"/>
              <a:t>supports to engage in community activities such as recreation, education, training and employment. </a:t>
            </a:r>
          </a:p>
          <a:p>
            <a:pPr lvl="0"/>
            <a:endParaRPr lang="en-AU" dirty="0" smtClean="0"/>
          </a:p>
          <a:p>
            <a:r>
              <a:rPr lang="en-US" dirty="0" smtClean="0"/>
              <a:t>Participants can choose to access their funded supports through </a:t>
            </a:r>
            <a:r>
              <a:rPr lang="en-US" dirty="0" err="1" smtClean="0"/>
              <a:t>centre</a:t>
            </a:r>
            <a:r>
              <a:rPr lang="en-US" dirty="0" smtClean="0"/>
              <a:t>-based services, in-home, day services, community access and outreach services.</a:t>
            </a:r>
          </a:p>
          <a:p>
            <a:endParaRPr lang="en-US" dirty="0" smtClean="0"/>
          </a:p>
          <a:p>
            <a:r>
              <a:rPr lang="en-US" b="1" dirty="0" smtClean="0"/>
              <a:t>Which system assists with early intervention for mental health?</a:t>
            </a:r>
          </a:p>
          <a:p>
            <a:r>
              <a:rPr lang="en-GB" dirty="0" smtClean="0"/>
              <a:t>The Scheme is based on supporting participants who have a permanent functional impairment as a result of their disability or a psychiatric condition.</a:t>
            </a:r>
            <a:endParaRPr lang="en-AU" dirty="0" smtClean="0"/>
          </a:p>
          <a:p>
            <a:endParaRPr lang="en-GB" dirty="0" smtClean="0"/>
          </a:p>
          <a:p>
            <a:r>
              <a:rPr lang="en-GB" dirty="0" smtClean="0"/>
              <a:t>Early interventions that may be funded by the scheme would be</a:t>
            </a:r>
            <a:r>
              <a:rPr lang="en-GB" baseline="0" dirty="0" smtClean="0"/>
              <a:t> those that</a:t>
            </a:r>
            <a:r>
              <a:rPr lang="en-GB" dirty="0" smtClean="0"/>
              <a:t> reduce the participant’s future needs for supports. </a:t>
            </a:r>
          </a:p>
          <a:p>
            <a:endParaRPr lang="en-AU" dirty="0" smtClean="0"/>
          </a:p>
          <a:p>
            <a:r>
              <a:rPr lang="en-GB" dirty="0" smtClean="0"/>
              <a:t>However, people with early signs of a psychiatric condition will be assisted by the health system in the first instance. This is because diagnosis and management of a psychosocial</a:t>
            </a:r>
            <a:r>
              <a:rPr lang="en-GB" baseline="0" dirty="0" smtClean="0"/>
              <a:t> condition are appropriately delivered by the health/men</a:t>
            </a:r>
            <a:r>
              <a:rPr lang="en-GB" dirty="0" smtClean="0"/>
              <a:t>tal health systems. </a:t>
            </a:r>
          </a:p>
          <a:p>
            <a:endParaRPr lang="en-AU" dirty="0" smtClean="0"/>
          </a:p>
          <a:p>
            <a:r>
              <a:rPr lang="en-GB" dirty="0" smtClean="0"/>
              <a:t>The supports offered by the Scheme will assist the person to address the functional impact of their psychiatric condition. These supports are generally not the type of assistance that a person requires at the first signs of a psychiatric condition, but may be appropriate for people who have permanent and significant functional impairments as a result of a psychiatric condition.</a:t>
            </a:r>
            <a:endParaRPr lang="en-AU" dirty="0" smtClean="0"/>
          </a:p>
          <a:p>
            <a:pPr lvl="0"/>
            <a:endParaRPr lang="en-AU" sz="1200" kern="1200" dirty="0" smtClean="0">
              <a:solidFill>
                <a:schemeClr val="tx1"/>
              </a:solidFill>
              <a:effectLst/>
              <a:latin typeface="+mn-lt"/>
              <a:ea typeface="+mn-ea"/>
              <a:cs typeface="+mn-cs"/>
            </a:endParaRPr>
          </a:p>
          <a:p>
            <a:pPr marL="0" lvl="1" indent="0">
              <a:buFont typeface="Arial" pitchFamily="34" charset="0"/>
              <a:buNone/>
            </a:pPr>
            <a:endParaRPr lang="en-AU" sz="1000" b="1" u="sng" baseline="0" dirty="0" smtClean="0">
              <a:solidFill>
                <a:schemeClr val="tx1"/>
              </a:solidFill>
            </a:endParaRPr>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pPr/>
              <a:t>16</a:t>
            </a:fld>
            <a:endParaRPr lang="en-US"/>
          </a:p>
        </p:txBody>
      </p:sp>
    </p:spTree>
    <p:extLst>
      <p:ext uri="{BB962C8B-B14F-4D97-AF65-F5344CB8AC3E}">
        <p14:creationId xmlns:p14="http://schemas.microsoft.com/office/powerpoint/2010/main" val="687596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AU" sz="2900" dirty="0" smtClean="0">
                <a:solidFill>
                  <a:srgbClr val="4A1A50"/>
                </a:solidFill>
                <a:latin typeface="Arial"/>
                <a:cs typeface="Arial"/>
              </a:rPr>
              <a:t>Working together</a:t>
            </a:r>
            <a:r>
              <a:rPr lang="en-AU" sz="2900" baseline="0" dirty="0" smtClean="0">
                <a:solidFill>
                  <a:srgbClr val="4A1A50"/>
                </a:solidFill>
                <a:latin typeface="Arial"/>
                <a:cs typeface="Arial"/>
              </a:rPr>
              <a:t> with the </a:t>
            </a:r>
            <a:r>
              <a:rPr lang="en-AU" sz="2900" dirty="0" smtClean="0">
                <a:solidFill>
                  <a:srgbClr val="4A1A50"/>
                </a:solidFill>
                <a:latin typeface="Arial"/>
                <a:cs typeface="Arial"/>
              </a:rPr>
              <a:t>Local Reference Group,</a:t>
            </a:r>
            <a:r>
              <a:rPr lang="en-AU" sz="2900" baseline="0" dirty="0" smtClean="0">
                <a:solidFill>
                  <a:srgbClr val="4A1A50"/>
                </a:solidFill>
                <a:latin typeface="Arial"/>
                <a:cs typeface="Arial"/>
              </a:rPr>
              <a:t> receiving </a:t>
            </a:r>
            <a:r>
              <a:rPr lang="en-AU" sz="2900" dirty="0" smtClean="0">
                <a:solidFill>
                  <a:srgbClr val="4A1A50"/>
                </a:solidFill>
                <a:latin typeface="Arial"/>
                <a:cs typeface="Arial"/>
              </a:rPr>
              <a:t>advice on developing suitable and culturally sensitive engagement and communication</a:t>
            </a:r>
            <a:r>
              <a:rPr lang="en-AU" sz="2900" baseline="0" dirty="0" smtClean="0">
                <a:solidFill>
                  <a:srgbClr val="4A1A50"/>
                </a:solidFill>
                <a:latin typeface="Arial"/>
                <a:cs typeface="Arial"/>
              </a:rPr>
              <a:t> </a:t>
            </a:r>
            <a:r>
              <a:rPr lang="en-AU" sz="2900" dirty="0" smtClean="0">
                <a:solidFill>
                  <a:srgbClr val="4A1A50"/>
                </a:solidFill>
                <a:latin typeface="Arial"/>
                <a:cs typeface="Arial"/>
              </a:rPr>
              <a:t>tools.</a:t>
            </a:r>
          </a:p>
          <a:p>
            <a:endParaRPr lang="en-AU" dirty="0"/>
          </a:p>
        </p:txBody>
      </p:sp>
      <p:sp>
        <p:nvSpPr>
          <p:cNvPr id="4" name="Slide Number Placeholder 3"/>
          <p:cNvSpPr>
            <a:spLocks noGrp="1"/>
          </p:cNvSpPr>
          <p:nvPr>
            <p:ph type="sldNum" sz="quarter" idx="10"/>
          </p:nvPr>
        </p:nvSpPr>
        <p:spPr/>
        <p:txBody>
          <a:bodyPr/>
          <a:lstStyle/>
          <a:p>
            <a:fld id="{A1703508-E0E2-4D59-B587-ACCB2F3AEF19}" type="slidenum">
              <a:rPr lang="en-AU" smtClean="0">
                <a:solidFill>
                  <a:prstClr val="black"/>
                </a:solidFill>
              </a:rPr>
              <a:pPr/>
              <a:t>18</a:t>
            </a:fld>
            <a:endParaRPr lang="en-AU">
              <a:solidFill>
                <a:prstClr val="black"/>
              </a:solidFill>
            </a:endParaRPr>
          </a:p>
        </p:txBody>
      </p:sp>
    </p:spTree>
    <p:extLst>
      <p:ext uri="{BB962C8B-B14F-4D97-AF65-F5344CB8AC3E}">
        <p14:creationId xmlns:p14="http://schemas.microsoft.com/office/powerpoint/2010/main" val="4033681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1813" indent="-171450" algn="l">
              <a:buFont typeface="Arial" pitchFamily="34" charset="0"/>
              <a:buChar char="•"/>
            </a:pPr>
            <a:r>
              <a:rPr lang="en-AU" sz="600" b="1" baseline="0" dirty="0" smtClean="0"/>
              <a:t>Deliver the NDIS</a:t>
            </a:r>
          </a:p>
          <a:p>
            <a:pPr marL="646113" indent="-285750" algn="l">
              <a:buFont typeface="+mj-lt"/>
              <a:buAutoNum type="romanUcPeriod"/>
            </a:pPr>
            <a:r>
              <a:rPr lang="en-AU" sz="600" b="0" baseline="0" dirty="0" smtClean="0"/>
              <a:t>As described in the Intergovernmental Agreement for the National Disability Insurance Scheme launch</a:t>
            </a:r>
          </a:p>
          <a:p>
            <a:pPr marL="646113" indent="-285750" algn="l">
              <a:buFont typeface="+mj-lt"/>
              <a:buAutoNum type="romanUcPeriod"/>
            </a:pPr>
            <a:r>
              <a:rPr lang="en-AU" sz="600" b="0" baseline="0" dirty="0" smtClean="0"/>
              <a:t>The NDIS legislation</a:t>
            </a:r>
          </a:p>
          <a:p>
            <a:pPr marL="360363" indent="0" algn="l">
              <a:buFont typeface="+mj-lt"/>
              <a:buNone/>
            </a:pPr>
            <a:endParaRPr lang="en-AU" sz="600" b="0" baseline="0" dirty="0" smtClean="0"/>
          </a:p>
          <a:p>
            <a:pPr marL="531813" indent="-171450" algn="l">
              <a:buFont typeface="Arial" pitchFamily="34" charset="0"/>
              <a:buChar char="•"/>
            </a:pPr>
            <a:r>
              <a:rPr lang="en-AU" sz="600" b="1" baseline="0" dirty="0" smtClean="0"/>
              <a:t>Ensure the financial sustainability if NDIS by:</a:t>
            </a:r>
          </a:p>
          <a:p>
            <a:pPr marL="646113" indent="-285750" algn="l">
              <a:buFont typeface="+mj-lt"/>
              <a:buAutoNum type="romanUcPeriod"/>
            </a:pPr>
            <a:r>
              <a:rPr lang="en-AU" sz="600" b="0" baseline="0" dirty="0" smtClean="0"/>
              <a:t>Funding for individualised reasonable and necessary packages of support</a:t>
            </a:r>
          </a:p>
          <a:p>
            <a:pPr marL="646113" indent="-285750" algn="l">
              <a:buFont typeface="+mj-lt"/>
              <a:buAutoNum type="romanUcPeriod"/>
            </a:pPr>
            <a:r>
              <a:rPr lang="en-AU" sz="600" b="0" baseline="0" dirty="0" smtClean="0"/>
              <a:t>Providing innovative &amp; flexible support to people with disability</a:t>
            </a:r>
          </a:p>
          <a:p>
            <a:pPr marL="646113" indent="-285750" algn="l">
              <a:buFont typeface="+mj-lt"/>
              <a:buAutoNum type="romanUcPeriod"/>
            </a:pPr>
            <a:r>
              <a:rPr lang="en-AU" sz="600" b="0" baseline="0" dirty="0" smtClean="0"/>
              <a:t>Taking a lifetime view of support and ensuring a sustainable balance of costs and outcomes</a:t>
            </a:r>
          </a:p>
          <a:p>
            <a:pPr marL="646113" indent="-285750" algn="l">
              <a:buFont typeface="+mj-lt"/>
              <a:buAutoNum type="romanUcPeriod"/>
            </a:pPr>
            <a:r>
              <a:rPr lang="en-AU" sz="600" b="0" baseline="0" dirty="0" smtClean="0"/>
              <a:t>Report and advise on the financial sustainability of the scheme</a:t>
            </a:r>
          </a:p>
          <a:p>
            <a:pPr marL="531813" indent="-171450" algn="l">
              <a:buFont typeface="Arial" pitchFamily="34" charset="0"/>
              <a:buChar char="•"/>
            </a:pPr>
            <a:endParaRPr lang="en-AU" sz="600" b="1" baseline="0" dirty="0" smtClean="0"/>
          </a:p>
          <a:p>
            <a:pPr marL="531813" indent="-171450" algn="l">
              <a:buFont typeface="Arial" pitchFamily="34" charset="0"/>
              <a:buChar char="•"/>
            </a:pPr>
            <a:r>
              <a:rPr lang="en-AU" sz="600" b="1" baseline="0" dirty="0" smtClean="0"/>
              <a:t>Develop and enhance the disability sector by:</a:t>
            </a:r>
          </a:p>
          <a:p>
            <a:pPr marL="646113" indent="-285750" algn="l">
              <a:buFont typeface="+mj-lt"/>
              <a:buAutoNum type="romanUcPeriod"/>
            </a:pPr>
            <a:r>
              <a:rPr lang="en-AU" sz="600" b="0" baseline="0" dirty="0" smtClean="0"/>
              <a:t>Successful transitioning of existing sector providers</a:t>
            </a:r>
          </a:p>
          <a:p>
            <a:pPr marL="646113" indent="-285750" algn="l">
              <a:buFont typeface="+mj-lt"/>
              <a:buAutoNum type="romanUcPeriod"/>
            </a:pPr>
            <a:r>
              <a:rPr lang="en-AU" sz="600" b="0" baseline="0" dirty="0" smtClean="0"/>
              <a:t>Identifying and addressing barriers to success</a:t>
            </a:r>
          </a:p>
          <a:p>
            <a:pPr marL="646113" indent="-285750" algn="l">
              <a:buFont typeface="+mj-lt"/>
              <a:buAutoNum type="romanUcPeriod"/>
            </a:pPr>
            <a:r>
              <a:rPr lang="en-AU" sz="600" b="0" baseline="0" dirty="0" smtClean="0"/>
              <a:t>Building a sustainable sector and workforce</a:t>
            </a:r>
          </a:p>
          <a:p>
            <a:pPr marL="360363" indent="0" algn="l">
              <a:buFont typeface="+mj-lt"/>
              <a:buNone/>
            </a:pPr>
            <a:endParaRPr lang="en-AU" sz="600" b="0" baseline="0" dirty="0" smtClean="0"/>
          </a:p>
          <a:p>
            <a:pPr marL="531813" indent="-171450" algn="l">
              <a:buFont typeface="Arial" pitchFamily="34" charset="0"/>
              <a:buChar char="•"/>
            </a:pPr>
            <a:r>
              <a:rPr lang="en-AU" sz="600" b="1" baseline="0" dirty="0" smtClean="0"/>
              <a:t>Build community awareness of disability</a:t>
            </a:r>
          </a:p>
          <a:p>
            <a:pPr marL="646113" indent="-285750" algn="l">
              <a:buFont typeface="+mj-lt"/>
              <a:buAutoNum type="romanUcPeriod"/>
            </a:pPr>
            <a:r>
              <a:rPr lang="en-AU" sz="600" b="0" baseline="0" dirty="0" smtClean="0"/>
              <a:t>Manage the expectations of people with disability, their families and cares regarding access to NDIS support in the launch sites</a:t>
            </a:r>
          </a:p>
          <a:p>
            <a:pPr marL="646113" indent="-285750" algn="l">
              <a:buFont typeface="+mj-lt"/>
              <a:buAutoNum type="romanUcPeriod"/>
            </a:pPr>
            <a:r>
              <a:rPr lang="en-AU" sz="600" b="0" baseline="0" dirty="0" smtClean="0"/>
              <a:t>Raising community awareness of disability and the social contributors to capability</a:t>
            </a:r>
          </a:p>
          <a:p>
            <a:pPr marL="360363" indent="0" algn="l">
              <a:buFont typeface="+mj-lt"/>
              <a:buNone/>
            </a:pPr>
            <a:endParaRPr lang="en-AU" sz="600" b="0" baseline="0" dirty="0" smtClean="0"/>
          </a:p>
          <a:p>
            <a:pPr marL="531813" indent="-171450" algn="l">
              <a:buFont typeface="Arial" pitchFamily="34" charset="0"/>
              <a:buChar char="•"/>
            </a:pPr>
            <a:r>
              <a:rPr lang="en-AU" sz="600" b="1" baseline="0" dirty="0" smtClean="0"/>
              <a:t>Collect, analyse and exchange data about disability and supports</a:t>
            </a:r>
          </a:p>
          <a:p>
            <a:pPr marL="646113" indent="-285750" algn="l">
              <a:buFont typeface="+mj-lt"/>
              <a:buAutoNum type="romanUcPeriod"/>
            </a:pPr>
            <a:r>
              <a:rPr lang="en-AU" sz="600" b="0" baseline="0" dirty="0" smtClean="0"/>
              <a:t>Implement IT systems which capture robust data and produce requisite reports</a:t>
            </a:r>
          </a:p>
          <a:p>
            <a:pPr marL="646113" indent="-285750" algn="l">
              <a:buFont typeface="+mj-lt"/>
              <a:buAutoNum type="romanUcPeriod"/>
            </a:pPr>
            <a:r>
              <a:rPr lang="en-AU" sz="600" b="0" baseline="0" dirty="0" smtClean="0"/>
              <a:t>Analyse and use data to promote awareness and inclusion of people with disability</a:t>
            </a:r>
          </a:p>
          <a:p>
            <a:pPr marL="360363" indent="0" algn="l">
              <a:buFont typeface="+mj-lt"/>
              <a:buNone/>
            </a:pPr>
            <a:endParaRPr lang="en-AU" sz="600" b="0" baseline="0" dirty="0" smtClean="0"/>
          </a:p>
          <a:p>
            <a:pPr marL="531813" indent="-171450" algn="l">
              <a:buFont typeface="Arial" pitchFamily="34" charset="0"/>
              <a:buChar char="•"/>
            </a:pPr>
            <a:r>
              <a:rPr lang="en-AU" sz="600" b="1" baseline="0" dirty="0" smtClean="0"/>
              <a:t>Undertake research relating to disability and supports</a:t>
            </a:r>
          </a:p>
          <a:p>
            <a:pPr marL="646113" indent="-285750" algn="l">
              <a:buFont typeface="+mj-lt"/>
              <a:buAutoNum type="romanUcPeriod"/>
            </a:pPr>
            <a:r>
              <a:rPr lang="en-AU" sz="600" b="0" baseline="0" dirty="0" smtClean="0"/>
              <a:t>Share information on and learn from successful participant pathways</a:t>
            </a:r>
          </a:p>
          <a:p>
            <a:pPr marL="646113" indent="-285750" algn="l">
              <a:buFont typeface="+mj-lt"/>
              <a:buAutoNum type="romanUcPeriod"/>
            </a:pPr>
            <a:r>
              <a:rPr lang="en-AU" sz="600" b="0" baseline="0" dirty="0" smtClean="0"/>
              <a:t>Modelling future needs, disability prevention, evaluating early interventions and supports </a:t>
            </a:r>
            <a:r>
              <a:rPr lang="en-AU" sz="600" b="0" baseline="0" dirty="0" err="1" smtClean="0"/>
              <a:t>etc</a:t>
            </a:r>
            <a:endParaRPr lang="en-AU" sz="600" b="0" baseline="0" dirty="0" smtClean="0"/>
          </a:p>
          <a:p>
            <a:pPr marL="531813" indent="-171450" algn="l">
              <a:buFont typeface="Arial" pitchFamily="34" charset="0"/>
              <a:buChar char="•"/>
            </a:pPr>
            <a:endParaRPr lang="en-AU" sz="600" baseline="0" dirty="0" smtClean="0"/>
          </a:p>
          <a:p>
            <a:pPr marL="360363" indent="0" algn="l">
              <a:buFontTx/>
              <a:buNone/>
            </a:pPr>
            <a:endParaRPr lang="en-AU" sz="600" baseline="0" dirty="0" smtClean="0"/>
          </a:p>
          <a:p>
            <a:pPr marL="360363" indent="0" algn="l">
              <a:buFont typeface="Arial" pitchFamily="34" charset="0"/>
              <a:buNone/>
            </a:pPr>
            <a:endParaRPr lang="en-AU" sz="600" baseline="0" dirty="0" smtClean="0"/>
          </a:p>
        </p:txBody>
      </p:sp>
      <p:sp>
        <p:nvSpPr>
          <p:cNvPr id="4" name="Slide Number Placeholder 3"/>
          <p:cNvSpPr>
            <a:spLocks noGrp="1"/>
          </p:cNvSpPr>
          <p:nvPr>
            <p:ph type="sldNum" sz="quarter" idx="10"/>
          </p:nvPr>
        </p:nvSpPr>
        <p:spPr/>
        <p:txBody>
          <a:bodyPr/>
          <a:lstStyle/>
          <a:p>
            <a:fld id="{401A62BA-DEBB-114A-951B-14E01F97E5AC}"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250023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C585ECE-204C-47FD-8562-9919D25BF568}" type="slidenum">
              <a:rPr lang="en-AU" smtClean="0">
                <a:solidFill>
                  <a:prstClr val="black"/>
                </a:solidFill>
              </a:rPr>
              <a:pPr/>
              <a:t>24</a:t>
            </a:fld>
            <a:endParaRPr lang="en-AU">
              <a:solidFill>
                <a:prstClr val="black"/>
              </a:solidFill>
            </a:endParaRPr>
          </a:p>
        </p:txBody>
      </p:sp>
    </p:spTree>
    <p:extLst>
      <p:ext uri="{BB962C8B-B14F-4D97-AF65-F5344CB8AC3E}">
        <p14:creationId xmlns:p14="http://schemas.microsoft.com/office/powerpoint/2010/main" val="214110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r>
              <a:rPr lang="en-AU" sz="1200" dirty="0" smtClean="0"/>
              <a:t>A nation-wide, demand-driven system of supports tailored to the needs of individuals with permanent and significant disability tha</a:t>
            </a:r>
            <a:r>
              <a:rPr lang="en-AU" dirty="0" smtClean="0"/>
              <a:t>t has a substantial impact on their participation in everyday life</a:t>
            </a:r>
            <a:r>
              <a:rPr lang="en-AU" sz="1200" dirty="0" smtClean="0"/>
              <a:t>.</a:t>
            </a:r>
          </a:p>
          <a:p>
            <a:pPr marL="342900" indent="-342900"/>
            <a:endParaRPr lang="en-AU" sz="1200" dirty="0" smtClean="0"/>
          </a:p>
          <a:p>
            <a:pPr marL="342900" indent="-342900"/>
            <a:r>
              <a:rPr lang="en-AU" sz="1200" dirty="0" smtClean="0"/>
              <a:t>Once fully implemented it will provide scheme participants with certainty </a:t>
            </a:r>
            <a:r>
              <a:rPr lang="en-AU" dirty="0" smtClean="0"/>
              <a:t>about their future disability support needs and with genuine choice and control over their support arrangements – what types of supports, who provides them and how and where they are provided.</a:t>
            </a:r>
            <a:endParaRPr lang="en-AU" sz="1200" dirty="0" smtClean="0"/>
          </a:p>
          <a:p>
            <a:pPr marL="342900" indent="-342900"/>
            <a:endParaRPr lang="en-AU" sz="1200" dirty="0" smtClean="0"/>
          </a:p>
          <a:p>
            <a:pPr marL="342900" indent="-342900"/>
            <a:r>
              <a:rPr lang="en-AU" sz="1200" dirty="0" smtClean="0"/>
              <a:t>Driven by individual </a:t>
            </a:r>
            <a:r>
              <a:rPr lang="en-AU" dirty="0" smtClean="0"/>
              <a:t>demand rather than what is currently available through narrow programmatic responses to need, the scheme is intended to be flexible so that it responds to changes in s</a:t>
            </a:r>
            <a:r>
              <a:rPr lang="en-AU" sz="1200" dirty="0" smtClean="0"/>
              <a:t>upport</a:t>
            </a:r>
            <a:r>
              <a:rPr lang="en-AU" sz="1200" baseline="0" dirty="0" smtClean="0"/>
              <a:t> needs as people’s needs change.</a:t>
            </a:r>
            <a:endParaRPr lang="en-AU" sz="1200" dirty="0" smtClean="0"/>
          </a:p>
          <a:p>
            <a:pPr marL="342900" indent="-342900"/>
            <a:endParaRPr lang="en-AU" sz="1200" dirty="0" smtClean="0"/>
          </a:p>
          <a:p>
            <a:pPr marL="342900" indent="-342900"/>
            <a:r>
              <a:rPr lang="en-AU" sz="1200" dirty="0" smtClean="0"/>
              <a:t>Legislation is in place that sets out the provisions for supporting for people with disabilities under the scheme.  It also provides powerful principles and objects that focus on the outcomes to be achieved and how we go about providing necessary supports. </a:t>
            </a:r>
          </a:p>
          <a:p>
            <a:pPr marL="342900" indent="-342900"/>
            <a:endParaRPr lang="en-AU" dirty="0" smtClean="0"/>
          </a:p>
          <a:p>
            <a:pPr marL="342900" indent="-342900"/>
            <a:r>
              <a:rPr lang="en-AU" dirty="0" smtClean="0"/>
              <a:t>With Western Australia having agreed to a two year pilot commencing on 1 July 2014, we can confidently work towards national coverage – and when fully implemented, a scheme that will be portable, equitable and consistently applied. </a:t>
            </a:r>
            <a:endParaRPr lang="en-AU" sz="1200" dirty="0" smtClean="0"/>
          </a:p>
          <a:p>
            <a:endParaRPr lang="en-AU" dirty="0"/>
          </a:p>
        </p:txBody>
      </p:sp>
      <p:sp>
        <p:nvSpPr>
          <p:cNvPr id="4" name="Slide Number Placeholder 3"/>
          <p:cNvSpPr>
            <a:spLocks noGrp="1"/>
          </p:cNvSpPr>
          <p:nvPr>
            <p:ph type="sldNum" sz="quarter" idx="10"/>
          </p:nvPr>
        </p:nvSpPr>
        <p:spPr/>
        <p:txBody>
          <a:bodyPr/>
          <a:lstStyle/>
          <a:p>
            <a:fld id="{1A681E9C-B306-4649-9506-0463842C37F9}" type="slidenum">
              <a:rPr lang="en-AU" smtClean="0">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26576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none" dirty="0" smtClean="0">
                <a:effectLst/>
              </a:rPr>
              <a:t>Launch sites</a:t>
            </a:r>
            <a:r>
              <a:rPr lang="en-AU" b="0" u="none" dirty="0" smtClean="0">
                <a:effectLst/>
              </a:rPr>
              <a:t> commenced on 1 July 2013</a:t>
            </a:r>
            <a:r>
              <a:rPr lang="en-AU" b="0" u="none" baseline="0" dirty="0" smtClean="0">
                <a:effectLst/>
              </a:rPr>
              <a:t> in NSW, VIC, SA and Tasmania. </a:t>
            </a:r>
          </a:p>
          <a:p>
            <a:endParaRPr lang="en-AU" b="0" u="none" baseline="0" dirty="0" smtClean="0">
              <a:effectLst/>
            </a:endParaRPr>
          </a:p>
          <a:p>
            <a:pPr lvl="1"/>
            <a:endParaRPr lang="en-AU" sz="1400" kern="1200" dirty="0" smtClean="0">
              <a:solidFill>
                <a:schemeClr val="tx1"/>
              </a:solidFill>
              <a:effectLst/>
              <a:latin typeface="+mn-lt"/>
              <a:ea typeface="+mn-ea"/>
              <a:cs typeface="+mn-cs"/>
            </a:endParaRPr>
          </a:p>
          <a:p>
            <a:r>
              <a:rPr lang="en-AU" sz="1400" b="1" u="none" kern="1200" dirty="0" smtClean="0">
                <a:solidFill>
                  <a:schemeClr val="tx1"/>
                </a:solidFill>
                <a:effectLst/>
                <a:latin typeface="+mn-lt"/>
                <a:ea typeface="+mn-ea"/>
                <a:cs typeface="+mn-cs"/>
              </a:rPr>
              <a:t>July 2014 launch locations</a:t>
            </a:r>
            <a:endParaRPr lang="en-AU" sz="1400" b="1" u="sng"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b="1" dirty="0" smtClean="0">
                <a:effectLst/>
              </a:rPr>
              <a:t>Australian Capital Territory</a:t>
            </a:r>
            <a:r>
              <a:rPr lang="en-AU" dirty="0" smtClean="0">
                <a:effectLst/>
              </a:rPr>
              <a:t>—for</a:t>
            </a:r>
            <a:r>
              <a:rPr lang="en-AU" baseline="0" dirty="0" smtClean="0">
                <a:effectLst/>
              </a:rPr>
              <a:t> people under 65 years.</a:t>
            </a:r>
            <a:r>
              <a:rPr lang="en-AU" dirty="0" smtClean="0">
                <a:effectLst/>
              </a:rPr>
              <a:t> </a:t>
            </a:r>
          </a:p>
          <a:p>
            <a:pPr lvl="1"/>
            <a:r>
              <a:rPr lang="en-AU" dirty="0" smtClean="0">
                <a:effectLst/>
              </a:rPr>
              <a:t>By July 2019, all ACT residents with permanent and significant disability who meet the access requirements—around 5,000 people—will be supported by the scheme.</a:t>
            </a:r>
          </a:p>
          <a:p>
            <a:endParaRPr lang="en-AU" b="1" dirty="0" smtClean="0">
              <a:effectLst/>
            </a:endParaRPr>
          </a:p>
          <a:p>
            <a:pPr marL="171450" indent="-171450">
              <a:buFont typeface="Arial" panose="020B0604020202020204" pitchFamily="34" charset="0"/>
              <a:buChar char="•"/>
            </a:pPr>
            <a:r>
              <a:rPr lang="en-AU" b="1" dirty="0" smtClean="0">
                <a:effectLst/>
              </a:rPr>
              <a:t>Northern Territory</a:t>
            </a:r>
            <a:r>
              <a:rPr lang="en-AU" dirty="0" smtClean="0">
                <a:effectLst/>
              </a:rPr>
              <a:t>—for people under 65 in the Barkly region who meet the access requirements.</a:t>
            </a:r>
          </a:p>
          <a:p>
            <a:pPr marL="0" lvl="1"/>
            <a:endParaRPr lang="en-AU" b="1" u="none" dirty="0" smtClean="0">
              <a:effectLst/>
            </a:endParaRPr>
          </a:p>
          <a:p>
            <a:pPr marL="171450" lvl="1" indent="-171450">
              <a:buFont typeface="Arial" panose="020B0604020202020204" pitchFamily="34" charset="0"/>
              <a:buChar char="•"/>
            </a:pPr>
            <a:r>
              <a:rPr lang="en-AU" b="1" u="none" dirty="0" smtClean="0">
                <a:effectLst/>
              </a:rPr>
              <a:t>Western Australia</a:t>
            </a:r>
            <a:r>
              <a:rPr lang="en-AU" b="1" u="none" baseline="0" dirty="0" smtClean="0">
                <a:effectLst/>
              </a:rPr>
              <a:t> – </a:t>
            </a:r>
            <a:r>
              <a:rPr lang="en-AU" b="0" u="none" baseline="0" dirty="0" smtClean="0">
                <a:effectLst/>
              </a:rPr>
              <a:t>a two year NDIS pilot for people under 65 </a:t>
            </a:r>
            <a:r>
              <a:rPr lang="en-AU" b="1" u="none" baseline="0" dirty="0" smtClean="0">
                <a:effectLst/>
              </a:rPr>
              <a:t>-</a:t>
            </a:r>
            <a:r>
              <a:rPr lang="en-AU" baseline="0" dirty="0" smtClean="0"/>
              <a:t> about</a:t>
            </a:r>
            <a:r>
              <a:rPr lang="en-AU" dirty="0" smtClean="0"/>
              <a:t> 4,100 people residing</a:t>
            </a:r>
            <a:r>
              <a:rPr lang="en-AU" baseline="0" dirty="0" smtClean="0"/>
              <a:t> </a:t>
            </a:r>
            <a:r>
              <a:rPr lang="en-AU" dirty="0" smtClean="0"/>
              <a:t>in the Perth Hills local government areas of Kalamunda,</a:t>
            </a:r>
            <a:r>
              <a:rPr lang="en-AU" baseline="0" dirty="0" smtClean="0"/>
              <a:t> Mundaring and Swan.  The WA government will also commence operating t</a:t>
            </a:r>
            <a:r>
              <a:rPr lang="en-AU" b="0" u="none" baseline="0" dirty="0" smtClean="0">
                <a:effectLst/>
              </a:rPr>
              <a:t>wo My Way sites .</a:t>
            </a:r>
          </a:p>
          <a:p>
            <a:endParaRPr lang="en-AU" b="0" u="none" baseline="0" dirty="0" smtClean="0">
              <a:effectLst/>
            </a:endParaRPr>
          </a:p>
          <a:p>
            <a:pPr marL="171450" indent="-171450">
              <a:buFont typeface="Arial" panose="020B0604020202020204" pitchFamily="34" charset="0"/>
              <a:buChar char="•"/>
            </a:pPr>
            <a:r>
              <a:rPr lang="en-AU" b="1" u="none" dirty="0" smtClean="0"/>
              <a:t>Queensland</a:t>
            </a:r>
            <a:r>
              <a:rPr lang="en-AU" u="none" dirty="0" smtClean="0"/>
              <a:t> - all people under 65 who meet the access</a:t>
            </a:r>
            <a:r>
              <a:rPr lang="en-AU" u="none" baseline="0" dirty="0" smtClean="0"/>
              <a:t> requirements</a:t>
            </a:r>
            <a:r>
              <a:rPr lang="en-AU" u="none" dirty="0" smtClean="0"/>
              <a:t>,</a:t>
            </a:r>
            <a:r>
              <a:rPr lang="en-AU" u="none" baseline="0" dirty="0" smtClean="0"/>
              <a:t> </a:t>
            </a:r>
            <a:r>
              <a:rPr lang="en-AU" u="none" dirty="0" smtClean="0"/>
              <a:t>commencing in July 2016.</a:t>
            </a:r>
            <a:br>
              <a:rPr lang="en-AU" u="none" dirty="0" smtClean="0"/>
            </a:br>
            <a:endParaRPr lang="en-AU" u="none" dirty="0" smtClean="0"/>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86527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smtClean="0">
                <a:solidFill>
                  <a:schemeClr val="tx1"/>
                </a:solidFill>
                <a:effectLst/>
                <a:latin typeface="+mn-lt"/>
                <a:ea typeface="+mn-ea"/>
                <a:cs typeface="+mn-cs"/>
              </a:rPr>
              <a:t>Also focus on individualised approach, funding linked to goals, aspirations and needs, with expectation that support outcomes can be addressed in flexible “participant driven” ways.</a:t>
            </a: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Important to acknowledge that Scheme is not intended</a:t>
            </a:r>
            <a:r>
              <a:rPr lang="en-AU" sz="1200" kern="1200" baseline="0" dirty="0" smtClean="0">
                <a:solidFill>
                  <a:schemeClr val="tx1"/>
                </a:solidFill>
                <a:effectLst/>
                <a:latin typeface="+mn-lt"/>
                <a:ea typeface="+mn-ea"/>
                <a:cs typeface="+mn-cs"/>
              </a:rPr>
              <a:t> to, nor </a:t>
            </a:r>
            <a:r>
              <a:rPr lang="en-AU" sz="1200" kern="1200" dirty="0" smtClean="0">
                <a:solidFill>
                  <a:schemeClr val="tx1"/>
                </a:solidFill>
                <a:effectLst/>
                <a:latin typeface="+mn-lt"/>
                <a:ea typeface="+mn-ea"/>
                <a:cs typeface="+mn-cs"/>
              </a:rPr>
              <a:t>will it fund what ought to be rightly funded by other systems.</a:t>
            </a:r>
          </a:p>
          <a:p>
            <a:pPr lvl="0"/>
            <a:endParaRPr lang="en-AU" sz="1200" kern="1200" dirty="0" smtClean="0">
              <a:solidFill>
                <a:schemeClr val="tx1"/>
              </a:solidFill>
              <a:effectLst/>
              <a:latin typeface="+mn-lt"/>
              <a:ea typeface="+mn-ea"/>
              <a:cs typeface="+mn-cs"/>
            </a:endParaRPr>
          </a:p>
          <a:p>
            <a:pPr lvl="0"/>
            <a:r>
              <a:rPr lang="en-AU" sz="1200" kern="1200" dirty="0" smtClean="0">
                <a:solidFill>
                  <a:schemeClr val="tx1"/>
                </a:solidFill>
                <a:effectLst/>
                <a:latin typeface="+mn-lt"/>
                <a:ea typeface="+mn-ea"/>
                <a:cs typeface="+mn-cs"/>
              </a:rPr>
              <a:t>Acknowledge early days and need to learn from launch.</a:t>
            </a:r>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92214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15335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i="1" kern="1200" cap="small"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NDIA engagement activity has included a focus on people with disability from culturally and linguistically diverse backgrounds, as an important target group. </a:t>
            </a:r>
          </a:p>
          <a:p>
            <a:r>
              <a:rPr lang="en-AU" sz="1200" kern="1200" cap="small"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Through our engagement activities we have heard from a number of people from diverse backgrounds and understand that there are likely to some additional needs  and sensitivities that the Agency will take into account ensure when working with  scheme participants who are from  diverse backgrounds.</a:t>
            </a:r>
          </a:p>
          <a:p>
            <a:r>
              <a:rPr lang="en-AU" sz="1200" kern="1200" dirty="0" smtClean="0">
                <a:solidFill>
                  <a:schemeClr val="tx1"/>
                </a:solidFill>
                <a:effectLst/>
                <a:latin typeface="+mn-lt"/>
                <a:ea typeface="+mn-ea"/>
                <a:cs typeface="+mn-cs"/>
              </a:rPr>
              <a:t>Our approach to employment of local area coordinators includes consideration of the need for representation of people from diverse backgrounds in each of the launch sites.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This is part of the scheme’s intent to ensure that it is accessible to all people with disability people, including those from culturally diverse backgrounds.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As well as making sure we have staff members who are sensitive to the needs of people from CALD background, the training provided to all frontline staff include a component on culturally sensitivity delivered by a CALD Community Group in each state, tailored to each launch location. </a:t>
            </a:r>
          </a:p>
          <a:p>
            <a:r>
              <a:rPr lang="en-AU" sz="1200" kern="1200" dirty="0" smtClean="0">
                <a:solidFill>
                  <a:schemeClr val="tx1"/>
                </a:solidFill>
                <a:effectLst/>
                <a:latin typeface="+mn-lt"/>
                <a:ea typeface="+mn-ea"/>
                <a:cs typeface="+mn-cs"/>
              </a:rPr>
              <a:t>In terms of our assessment tool -, these have been tested in launch sites, which has included opportunities with people from diverse cultural backgrounds.</a:t>
            </a:r>
          </a:p>
          <a:p>
            <a:r>
              <a:rPr lang="en-AU" sz="1200" kern="1200" dirty="0" smtClean="0">
                <a:solidFill>
                  <a:schemeClr val="tx1"/>
                </a:solidFill>
                <a:effectLst/>
                <a:latin typeface="+mn-lt"/>
                <a:ea typeface="+mn-ea"/>
                <a:cs typeface="+mn-cs"/>
              </a:rPr>
              <a:t>People with disability who are from a culturally diverse background will be dealt with in a culturally sensitive way by the NDIA to ensure that they are fully supported to make decisions and to exercise choice and control.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In the longer term, the Agency will also look to provide its printed materials in other languages, appropriate to the launch locations.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In the event that a person with disability requires language assistance for their interaction with the Agency, this can be arranged and paid for by the Agency.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As the scheme rolls out, the </a:t>
            </a:r>
            <a:r>
              <a:rPr lang="en-AU" sz="1200" kern="1200" dirty="0" err="1" smtClean="0">
                <a:solidFill>
                  <a:schemeClr val="tx1"/>
                </a:solidFill>
                <a:effectLst/>
                <a:latin typeface="+mn-lt"/>
                <a:ea typeface="+mn-ea"/>
                <a:cs typeface="+mn-cs"/>
              </a:rPr>
              <a:t>ndia</a:t>
            </a:r>
            <a:r>
              <a:rPr lang="en-AU" sz="1200" kern="1200" dirty="0" smtClean="0">
                <a:solidFill>
                  <a:schemeClr val="tx1"/>
                </a:solidFill>
                <a:effectLst/>
                <a:latin typeface="+mn-lt"/>
                <a:ea typeface="+mn-ea"/>
                <a:cs typeface="+mn-cs"/>
              </a:rPr>
              <a:t> will continue to engage locally to make sure that the access needs of people with disability from diverse backgrounds continue to be considered and accommodated. </a:t>
            </a:r>
          </a:p>
          <a:p>
            <a:r>
              <a:rPr lang="en-AU" sz="1200" kern="1200" cap="small"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Examples of CALD engagement by the Agency in 2013 to date:</a:t>
            </a:r>
          </a:p>
          <a:p>
            <a:r>
              <a:rPr lang="en-AU" sz="1200" kern="1200" dirty="0" smtClean="0">
                <a:solidFill>
                  <a:schemeClr val="tx1"/>
                </a:solidFill>
                <a:effectLst/>
                <a:latin typeface="+mn-lt"/>
                <a:ea typeface="+mn-ea"/>
                <a:cs typeface="+mn-cs"/>
              </a:rPr>
              <a:t>A workshop with a support group from the  </a:t>
            </a:r>
            <a:r>
              <a:rPr lang="en-AU" sz="1200" kern="1200" dirty="0" err="1" smtClean="0">
                <a:solidFill>
                  <a:schemeClr val="tx1"/>
                </a:solidFill>
                <a:effectLst/>
                <a:latin typeface="+mn-lt"/>
                <a:ea typeface="+mn-ea"/>
                <a:cs typeface="+mn-cs"/>
              </a:rPr>
              <a:t>Diversitat</a:t>
            </a:r>
            <a:r>
              <a:rPr lang="en-AU" sz="1200" kern="1200" dirty="0" smtClean="0">
                <a:solidFill>
                  <a:schemeClr val="tx1"/>
                </a:solidFill>
                <a:effectLst/>
                <a:latin typeface="+mn-lt"/>
                <a:ea typeface="+mn-ea"/>
                <a:cs typeface="+mn-cs"/>
              </a:rPr>
              <a:t> – in Geelong on 13 March</a:t>
            </a:r>
          </a:p>
          <a:p>
            <a:r>
              <a:rPr lang="en-AU" sz="1200" kern="1200" dirty="0" smtClean="0">
                <a:solidFill>
                  <a:schemeClr val="tx1"/>
                </a:solidFill>
                <a:effectLst/>
                <a:latin typeface="+mn-lt"/>
                <a:ea typeface="+mn-ea"/>
                <a:cs typeface="+mn-cs"/>
              </a:rPr>
              <a:t>A workshop with potential participants and carers from a CALD background – Newcastle on 21 March</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 meeting with the Multicultural Communities Council of SA – Adelaide on 8 May. At this meeting it was agreed that an information forum for the Multicultural Communities Council of SA members would be held at a later date to be confirmed.</a:t>
            </a:r>
          </a:p>
          <a:p>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176191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rgbClr val="4A1A50"/>
                </a:solidFill>
                <a:latin typeface="Arial"/>
                <a:cs typeface="Arial"/>
              </a:rPr>
              <a:t>First People’s Disability Network funded through Sector Development fund to raise awareness, build capacity of people and organisations, improve cultural competence and increase Indigenous workforce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solidFill>
                <a:srgbClr val="4A1A50"/>
              </a:solidFill>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solidFill>
                  <a:srgbClr val="4A1A50"/>
                </a:solidFill>
                <a:latin typeface="Arial"/>
                <a:cs typeface="Arial"/>
              </a:rPr>
              <a:t>Scheme launch in Barkly region of NT in July 2014 – together with experience in delivering the NDIS to children in remote SA – will help to inform future roll out to Indigenous people</a:t>
            </a:r>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8778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dirty="0" smtClean="0"/>
              <a:t>This is the participant pathway for the Scheme</a:t>
            </a:r>
          </a:p>
          <a:p>
            <a:endParaRPr lang="en-AU"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planning and assessment framework for launch uses a multi-layered structure to provide a flexible, efficient and individualised approach centred on goals, aspirations and support needs, with assessment including specialist assessment, only when required (see diagram). </a:t>
            </a: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Critical elements are: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effectLst/>
                <a:latin typeface="+mn-lt"/>
                <a:ea typeface="+mn-ea"/>
                <a:cs typeface="+mn-cs"/>
              </a:rPr>
              <a:t>Wide gateway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dirty="0" smtClean="0">
                <a:solidFill>
                  <a:schemeClr val="tx1"/>
                </a:solidFill>
                <a:effectLst/>
                <a:latin typeface="+mn-lt"/>
                <a:ea typeface="+mn-ea"/>
                <a:cs typeface="+mn-cs"/>
              </a:rPr>
              <a:t>Eligibility</a:t>
            </a:r>
            <a:r>
              <a:rPr lang="en-AU" sz="1200" kern="1200" baseline="0" dirty="0" smtClean="0">
                <a:solidFill>
                  <a:schemeClr val="tx1"/>
                </a:solidFill>
                <a:effectLst/>
                <a:latin typeface="+mn-lt"/>
                <a:ea typeface="+mn-ea"/>
                <a:cs typeface="+mn-cs"/>
              </a:rPr>
              <a:t> assessment that ensure the scheme is targeted appropriately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baseline="0" dirty="0" smtClean="0">
                <a:solidFill>
                  <a:schemeClr val="tx1"/>
                </a:solidFill>
                <a:effectLst/>
                <a:latin typeface="+mn-lt"/>
                <a:ea typeface="+mn-ea"/>
                <a:cs typeface="+mn-cs"/>
              </a:rPr>
              <a:t>Goal based planning approach and decisions around plan management.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AU"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200" kern="1200" baseline="0" dirty="0" smtClean="0">
                <a:solidFill>
                  <a:schemeClr val="tx1"/>
                </a:solidFill>
                <a:effectLst/>
                <a:latin typeface="+mn-lt"/>
                <a:ea typeface="+mn-ea"/>
                <a:cs typeface="+mn-cs"/>
              </a:rPr>
              <a:t>The participant is in the driving seat and will be supported to complete the process where necessary.  This is proving to be a new concept for participants new to the Scheme.</a:t>
            </a:r>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pPr/>
              <a:t>9</a:t>
            </a:fld>
            <a:endParaRPr lang="en-US"/>
          </a:p>
        </p:txBody>
      </p:sp>
    </p:spTree>
    <p:extLst>
      <p:ext uri="{BB962C8B-B14F-4D97-AF65-F5344CB8AC3E}">
        <p14:creationId xmlns:p14="http://schemas.microsoft.com/office/powerpoint/2010/main" val="3177411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lnSpc>
                <a:spcPct val="200000"/>
              </a:lnSpc>
              <a:buFont typeface="Arial" pitchFamily="34" charset="0"/>
              <a:buChar char="•"/>
            </a:pPr>
            <a:r>
              <a:rPr lang="en-AU" sz="1200" dirty="0" smtClean="0">
                <a:solidFill>
                  <a:srgbClr val="4A1A50"/>
                </a:solidFill>
                <a:latin typeface="Arial"/>
                <a:cs typeface="Arial"/>
              </a:rPr>
              <a:t>Funded supports are always for the participant. </a:t>
            </a:r>
          </a:p>
          <a:p>
            <a:pPr marL="342900" indent="-342900" algn="l">
              <a:lnSpc>
                <a:spcPct val="200000"/>
              </a:lnSpc>
              <a:buFont typeface="Arial" pitchFamily="34" charset="0"/>
              <a:buChar char="•"/>
            </a:pPr>
            <a:endParaRPr lang="en-AU" sz="1200" dirty="0" smtClean="0">
              <a:solidFill>
                <a:srgbClr val="4A1A50"/>
              </a:solidFill>
              <a:latin typeface="Arial"/>
              <a:cs typeface="Arial"/>
            </a:endParaRPr>
          </a:p>
          <a:p>
            <a:pPr marL="342900" indent="-342900" algn="l">
              <a:lnSpc>
                <a:spcPct val="200000"/>
              </a:lnSpc>
              <a:buFont typeface="Arial" pitchFamily="34" charset="0"/>
              <a:buChar char="•"/>
            </a:pPr>
            <a:r>
              <a:rPr lang="en-AU" sz="1200" dirty="0" smtClean="0">
                <a:solidFill>
                  <a:srgbClr val="4A1A50"/>
                </a:solidFill>
                <a:latin typeface="Arial"/>
                <a:cs typeface="Arial"/>
              </a:rPr>
              <a:t>Supports can be included to sustain informal care and for the participant to participate in social, community and family activities. </a:t>
            </a:r>
          </a:p>
          <a:p>
            <a:pPr marL="342900" indent="-342900" algn="l">
              <a:lnSpc>
                <a:spcPct val="200000"/>
              </a:lnSpc>
              <a:buFont typeface="Arial" pitchFamily="34" charset="0"/>
              <a:buChar char="•"/>
            </a:pPr>
            <a:endParaRPr lang="en-AU" sz="1200" dirty="0" smtClean="0">
              <a:solidFill>
                <a:srgbClr val="4A1A50"/>
              </a:solidFill>
              <a:latin typeface="Arial"/>
              <a:cs typeface="Arial"/>
            </a:endParaRPr>
          </a:p>
          <a:p>
            <a:pPr marL="342900" indent="-342900" algn="l">
              <a:lnSpc>
                <a:spcPct val="200000"/>
              </a:lnSpc>
              <a:buFont typeface="Arial" pitchFamily="34" charset="0"/>
              <a:buChar char="•"/>
            </a:pPr>
            <a:r>
              <a:rPr lang="en-AU" sz="1200" dirty="0" smtClean="0">
                <a:solidFill>
                  <a:srgbClr val="4A1A50"/>
                </a:solidFill>
                <a:latin typeface="Arial"/>
                <a:cs typeface="Arial"/>
              </a:rPr>
              <a:t>Supports for participants take into account what carers and families are willingly and reasonably able to provide. </a:t>
            </a:r>
          </a:p>
          <a:p>
            <a:pPr marL="342900" indent="-342900" algn="l">
              <a:lnSpc>
                <a:spcPct val="200000"/>
              </a:lnSpc>
              <a:buFont typeface="Arial" pitchFamily="34" charset="0"/>
              <a:buChar char="•"/>
            </a:pPr>
            <a:endParaRPr lang="en-AU" sz="1200" dirty="0" smtClean="0">
              <a:solidFill>
                <a:srgbClr val="4A1A50"/>
              </a:solidFill>
              <a:latin typeface="Arial"/>
              <a:cs typeface="Arial"/>
            </a:endParaRPr>
          </a:p>
          <a:p>
            <a:pPr marL="342900" indent="-342900" algn="l">
              <a:lnSpc>
                <a:spcPct val="200000"/>
              </a:lnSpc>
              <a:buFont typeface="Arial" pitchFamily="34" charset="0"/>
              <a:buChar char="•"/>
            </a:pPr>
            <a:r>
              <a:rPr lang="en-AU" sz="1200" dirty="0" smtClean="0">
                <a:solidFill>
                  <a:srgbClr val="4A1A50"/>
                </a:solidFill>
                <a:latin typeface="Arial"/>
                <a:cs typeface="Arial"/>
              </a:rPr>
              <a:t>Funded supports can be put in place to enable families and carers to undertake family activities together. </a:t>
            </a:r>
          </a:p>
          <a:p>
            <a:pPr marL="342900" indent="-342900" algn="l">
              <a:lnSpc>
                <a:spcPct val="200000"/>
              </a:lnSpc>
              <a:buFont typeface="Arial" pitchFamily="34" charset="0"/>
              <a:buChar char="•"/>
            </a:pPr>
            <a:endParaRPr lang="en-AU" sz="1200" dirty="0" smtClean="0">
              <a:solidFill>
                <a:srgbClr val="4A1A50"/>
              </a:solidFill>
              <a:latin typeface="Arial"/>
              <a:cs typeface="Arial"/>
            </a:endParaRPr>
          </a:p>
          <a:p>
            <a:pPr marL="342900" indent="-342900" algn="l">
              <a:lnSpc>
                <a:spcPct val="200000"/>
              </a:lnSpc>
              <a:buFont typeface="Arial" pitchFamily="34" charset="0"/>
              <a:buChar char="•"/>
            </a:pPr>
            <a:r>
              <a:rPr lang="en-AU" sz="1200" dirty="0" smtClean="0">
                <a:solidFill>
                  <a:srgbClr val="4A1A50"/>
                </a:solidFill>
                <a:latin typeface="Arial"/>
                <a:cs typeface="Arial"/>
              </a:rPr>
              <a:t>Funded supports can include activities that are intended to support the informal care arrangements e.g. training courses for family members.  </a:t>
            </a:r>
          </a:p>
          <a:p>
            <a:pPr marL="0" indent="0" algn="l">
              <a:lnSpc>
                <a:spcPct val="200000"/>
              </a:lnSpc>
              <a:buFont typeface="Arial" pitchFamily="34" charset="0"/>
              <a:buNone/>
            </a:pPr>
            <a:endParaRPr lang="en-AU" sz="1200" dirty="0" smtClean="0">
              <a:solidFill>
                <a:srgbClr val="4A1A50"/>
              </a:solidFill>
              <a:latin typeface="Arial"/>
              <a:cs typeface="Arial"/>
            </a:endParaRPr>
          </a:p>
          <a:p>
            <a:pPr marL="342900" indent="-342900" algn="l">
              <a:lnSpc>
                <a:spcPct val="200000"/>
              </a:lnSpc>
              <a:buFont typeface="Arial" pitchFamily="34" charset="0"/>
              <a:buChar char="•"/>
            </a:pPr>
            <a:r>
              <a:rPr lang="en-AU" sz="1200" dirty="0" smtClean="0">
                <a:solidFill>
                  <a:srgbClr val="4A1A50"/>
                </a:solidFill>
                <a:latin typeface="Arial"/>
                <a:cs typeface="Arial"/>
              </a:rPr>
              <a:t>LAC or funded support can be provided to build family capacity.</a:t>
            </a:r>
            <a:endParaRPr lang="en-AU" dirty="0" smtClean="0"/>
          </a:p>
          <a:p>
            <a:endParaRPr lang="en-AU" dirty="0"/>
          </a:p>
        </p:txBody>
      </p:sp>
      <p:sp>
        <p:nvSpPr>
          <p:cNvPr id="4" name="Slide Number Placeholder 3"/>
          <p:cNvSpPr>
            <a:spLocks noGrp="1"/>
          </p:cNvSpPr>
          <p:nvPr>
            <p:ph type="sldNum" sz="quarter" idx="10"/>
          </p:nvPr>
        </p:nvSpPr>
        <p:spPr/>
        <p:txBody>
          <a:bodyPr/>
          <a:lstStyle/>
          <a:p>
            <a:fld id="{401A62BA-DEBB-114A-951B-14E01F97E5AC}" type="slidenum">
              <a:rPr lang="en-US" smtClean="0"/>
              <a:pPr/>
              <a:t>10</a:t>
            </a:fld>
            <a:endParaRPr lang="en-US"/>
          </a:p>
        </p:txBody>
      </p:sp>
    </p:spTree>
    <p:extLst>
      <p:ext uri="{BB962C8B-B14F-4D97-AF65-F5344CB8AC3E}">
        <p14:creationId xmlns:p14="http://schemas.microsoft.com/office/powerpoint/2010/main" val="1368431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pPr/>
              <a:t>‹#›</a:t>
            </a:fld>
            <a:endParaRPr lang="en-US"/>
          </a:p>
        </p:txBody>
      </p:sp>
      <p:grpSp>
        <p:nvGrpSpPr>
          <p:cNvPr id="11" name="Group 10"/>
          <p:cNvGrpSpPr/>
          <p:nvPr userDrawn="1"/>
        </p:nvGrpSpPr>
        <p:grpSpPr>
          <a:xfrm>
            <a:off x="6250193" y="172122"/>
            <a:ext cx="2786232" cy="796066"/>
            <a:chOff x="6250193" y="172122"/>
            <a:chExt cx="2786232" cy="796066"/>
          </a:xfrm>
        </p:grpSpPr>
        <p:sp>
          <p:nvSpPr>
            <p:cNvPr id="7" name="Rectangle 6"/>
            <p:cNvSpPr/>
            <p:nvPr userDrawn="1"/>
          </p:nvSpPr>
          <p:spPr>
            <a:xfrm>
              <a:off x="6250193" y="172122"/>
              <a:ext cx="2786232" cy="796066"/>
            </a:xfrm>
            <a:prstGeom prst="rect">
              <a:avLst/>
            </a:prstGeom>
            <a:solidFill>
              <a:srgbClr val="6B29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9"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916825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260563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2932068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grpSp>
        <p:nvGrpSpPr>
          <p:cNvPr id="11" name="Group 10"/>
          <p:cNvGrpSpPr/>
          <p:nvPr userDrawn="1"/>
        </p:nvGrpSpPr>
        <p:grpSpPr>
          <a:xfrm>
            <a:off x="6250193" y="172122"/>
            <a:ext cx="2786232" cy="796066"/>
            <a:chOff x="6250193" y="172122"/>
            <a:chExt cx="2786232" cy="796066"/>
          </a:xfrm>
        </p:grpSpPr>
        <p:sp>
          <p:nvSpPr>
            <p:cNvPr id="7" name="Rectangle 6"/>
            <p:cNvSpPr/>
            <p:nvPr userDrawn="1"/>
          </p:nvSpPr>
          <p:spPr>
            <a:xfrm>
              <a:off x="6250193" y="172122"/>
              <a:ext cx="2786232" cy="796066"/>
            </a:xfrm>
            <a:prstGeom prst="rect">
              <a:avLst/>
            </a:prstGeom>
            <a:solidFill>
              <a:srgbClr val="6B29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prstClr val="white"/>
                </a:solidFill>
              </a:endParaRPr>
            </a:p>
          </p:txBody>
        </p:sp>
        <p:pic>
          <p:nvPicPr>
            <p:cNvPr id="9"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073428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53528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63808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659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437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91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876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954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381873085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490833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2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1039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6" name="Picture Placeholder 2"/>
          <p:cNvSpPr>
            <a:spLocks noGrp="1"/>
          </p:cNvSpPr>
          <p:nvPr>
            <p:ph type="pic" idx="1" hasCustomPrompt="1"/>
          </p:nvPr>
        </p:nvSpPr>
        <p:spPr>
          <a:xfrm>
            <a:off x="6196012" y="2162287"/>
            <a:ext cx="2490788" cy="44801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
        <p:nvSpPr>
          <p:cNvPr id="10" name="Content Placeholder 2"/>
          <p:cNvSpPr>
            <a:spLocks noGrp="1"/>
          </p:cNvSpPr>
          <p:nvPr>
            <p:ph idx="10"/>
          </p:nvPr>
        </p:nvSpPr>
        <p:spPr>
          <a:xfrm>
            <a:off x="457200" y="2162287"/>
            <a:ext cx="5588598" cy="4480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7062973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38010882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5" name="Content Placeholder 5"/>
          <p:cNvSpPr>
            <a:spLocks noGrp="1"/>
          </p:cNvSpPr>
          <p:nvPr>
            <p:ph sz="quarter" idx="4"/>
          </p:nvPr>
        </p:nvSpPr>
        <p:spPr>
          <a:xfrm>
            <a:off x="457200" y="2153362"/>
            <a:ext cx="8229600" cy="3951288"/>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377586626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4269691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8" name="TextBox 7"/>
          <p:cNvSpPr txBox="1"/>
          <p:nvPr userDrawn="1"/>
        </p:nvSpPr>
        <p:spPr>
          <a:xfrm>
            <a:off x="457200" y="2162287"/>
            <a:ext cx="8229600" cy="369332"/>
          </a:xfrm>
          <a:prstGeom prst="rect">
            <a:avLst/>
          </a:prstGeom>
          <a:noFill/>
        </p:spPr>
        <p:txBody>
          <a:bodyPr wrap="square" rtlCol="0">
            <a:spAutoFit/>
          </a:bodyPr>
          <a:lstStyle/>
          <a:p>
            <a:endParaRPr lang="en-AU"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70668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60180057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3560350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DD68A-F9F1-AD48-9659-5992C150D6D2}" type="datetimeFigureOut">
              <a:rPr lang="en-US" smtClean="0"/>
              <a:pPr/>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261080767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90928958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72208248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35370292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6782"/>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2896496"/>
            <a:ext cx="6400800" cy="556708"/>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1" name="Group 10"/>
          <p:cNvGrpSpPr/>
          <p:nvPr userDrawn="1"/>
        </p:nvGrpSpPr>
        <p:grpSpPr>
          <a:xfrm>
            <a:off x="6250193" y="172122"/>
            <a:ext cx="2786232" cy="796066"/>
            <a:chOff x="6250193" y="172122"/>
            <a:chExt cx="2786232" cy="796066"/>
          </a:xfrm>
        </p:grpSpPr>
        <p:sp>
          <p:nvSpPr>
            <p:cNvPr id="7" name="Rectangle 6"/>
            <p:cNvSpPr/>
            <p:nvPr userDrawn="1"/>
          </p:nvSpPr>
          <p:spPr>
            <a:xfrm>
              <a:off x="6250193" y="172122"/>
              <a:ext cx="2786232" cy="796066"/>
            </a:xfrm>
            <a:prstGeom prst="rect">
              <a:avLst/>
            </a:prstGeom>
            <a:solidFill>
              <a:srgbClr val="6B29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prstClr val="white"/>
                </a:solidFill>
              </a:endParaRPr>
            </a:p>
          </p:txBody>
        </p:sp>
        <p:pic>
          <p:nvPicPr>
            <p:cNvPr id="9"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92847331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2432"/>
            <a:ext cx="8229600" cy="106263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528047"/>
            <a:ext cx="8229600" cy="359811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183CA6A-6769-46F5-86E3-23E9D53D47F9}" type="datetime6">
              <a:rPr lang="en-US" smtClean="0">
                <a:solidFill>
                  <a:prstClr val="black">
                    <a:tint val="75000"/>
                  </a:prstClr>
                </a:solidFill>
              </a:rPr>
              <a:pPr/>
              <a:t>May 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756048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6" name="Picture Placeholder 2"/>
          <p:cNvSpPr>
            <a:spLocks noGrp="1"/>
          </p:cNvSpPr>
          <p:nvPr>
            <p:ph type="pic" idx="1" hasCustomPrompt="1"/>
          </p:nvPr>
        </p:nvSpPr>
        <p:spPr>
          <a:xfrm>
            <a:off x="6196012" y="2162287"/>
            <a:ext cx="2490788" cy="44801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
        <p:nvSpPr>
          <p:cNvPr id="10" name="Content Placeholder 2"/>
          <p:cNvSpPr>
            <a:spLocks noGrp="1"/>
          </p:cNvSpPr>
          <p:nvPr>
            <p:ph idx="10"/>
          </p:nvPr>
        </p:nvSpPr>
        <p:spPr>
          <a:xfrm>
            <a:off x="457200" y="2162287"/>
            <a:ext cx="5588598" cy="4480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134278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7" name="Content Placeholder 2"/>
          <p:cNvSpPr>
            <a:spLocks noGrp="1"/>
          </p:cNvSpPr>
          <p:nvPr>
            <p:ph idx="1"/>
          </p:nvPr>
        </p:nvSpPr>
        <p:spPr>
          <a:xfrm>
            <a:off x="457200" y="2226833"/>
            <a:ext cx="8229600" cy="389932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2102362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8" name="TextBox 7"/>
          <p:cNvSpPr txBox="1"/>
          <p:nvPr userDrawn="1"/>
        </p:nvSpPr>
        <p:spPr>
          <a:xfrm>
            <a:off x="457200" y="2162287"/>
            <a:ext cx="8229600" cy="369332"/>
          </a:xfrm>
          <a:prstGeom prst="rect">
            <a:avLst/>
          </a:prstGeom>
          <a:noFill/>
        </p:spPr>
        <p:txBody>
          <a:bodyPr wrap="square" rtlCol="0">
            <a:spAutoFit/>
          </a:bodyPr>
          <a:lstStyle/>
          <a:p>
            <a:endParaRPr lang="en-AU"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36545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5" name="Content Placeholder 5"/>
          <p:cNvSpPr>
            <a:spLocks noGrp="1"/>
          </p:cNvSpPr>
          <p:nvPr>
            <p:ph sz="quarter" idx="4"/>
          </p:nvPr>
        </p:nvSpPr>
        <p:spPr>
          <a:xfrm>
            <a:off x="457200" y="2153362"/>
            <a:ext cx="8229600" cy="3951288"/>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208600235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96312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DD68A-F9F1-AD48-9659-5992C150D6D2}" type="datetimeFigureOut">
              <a:rPr lang="en-US" smtClean="0"/>
              <a:pPr/>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16333506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29428473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265517302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61565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8765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22904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1942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4349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54081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0787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75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DD68A-F9F1-AD48-9659-5992C150D6D2}" type="datetimeFigureOut">
              <a:rPr lang="en-US" smtClean="0"/>
              <a:pPr/>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34708362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7923293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33686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9954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56792"/>
            <a:ext cx="8640960" cy="494928"/>
          </a:xfrm>
          <a:prstGeom prst="rect">
            <a:avLst/>
          </a:prstGeom>
        </p:spPr>
        <p:txBody>
          <a:bodyPr>
            <a:normAutofit/>
          </a:bodyPr>
          <a:lstStyle>
            <a:lvl1pPr algn="l">
              <a:defRPr sz="3200" b="1">
                <a:solidFill>
                  <a:srgbClr val="3E9DD3"/>
                </a:solidFill>
                <a:latin typeface="Arial" pitchFamily="34" charset="0"/>
                <a:cs typeface="Arial"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251520" y="2204864"/>
            <a:ext cx="5688632" cy="4525963"/>
          </a:xfrm>
          <a:prstGeom prst="rect">
            <a:avLst/>
          </a:prstGeom>
        </p:spPr>
        <p:txBody>
          <a:bodyPr>
            <a:normAutofit/>
          </a:bodyPr>
          <a:lstStyle>
            <a:lvl1pPr>
              <a:defRPr sz="1800">
                <a:solidFill>
                  <a:srgbClr val="6B2976"/>
                </a:solidFill>
                <a:latin typeface="Arial" pitchFamily="34" charset="0"/>
                <a:cs typeface="Arial" pitchFamily="34" charset="0"/>
              </a:defRPr>
            </a:lvl1pPr>
            <a:lvl2pPr marL="742950" indent="-285750">
              <a:buFont typeface="Arial" pitchFamily="34" charset="0"/>
              <a:buChar char="•"/>
              <a:defRPr sz="1800">
                <a:solidFill>
                  <a:srgbClr val="6B2976"/>
                </a:solidFill>
                <a:latin typeface="Arial" pitchFamily="34" charset="0"/>
                <a:cs typeface="Arial" pitchFamily="34" charset="0"/>
              </a:defRPr>
            </a:lvl2pPr>
            <a:lvl3pPr>
              <a:defRPr sz="1800">
                <a:solidFill>
                  <a:srgbClr val="6B2976"/>
                </a:solidFill>
                <a:latin typeface="Arial" pitchFamily="34" charset="0"/>
                <a:cs typeface="Arial" pitchFamily="34" charset="0"/>
              </a:defRPr>
            </a:lvl3pPr>
            <a:lvl4pPr marL="1600200" indent="-228600">
              <a:buFont typeface="Arial" pitchFamily="34" charset="0"/>
              <a:buChar char="•"/>
              <a:defRPr sz="1800">
                <a:solidFill>
                  <a:srgbClr val="6B2976"/>
                </a:solidFill>
                <a:latin typeface="Arial" pitchFamily="34" charset="0"/>
                <a:cs typeface="Arial" pitchFamily="34" charset="0"/>
              </a:defRPr>
            </a:lvl4pPr>
            <a:lvl5pPr marL="2057400" indent="-228600">
              <a:buFont typeface="Arial" pitchFamily="34" charset="0"/>
              <a:buChar char="•"/>
              <a:defRPr sz="1800">
                <a:solidFill>
                  <a:srgbClr val="6B2976"/>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6084168" y="2204864"/>
            <a:ext cx="2871936" cy="4525963"/>
          </a:xfrm>
          <a:prstGeom prst="rect">
            <a:avLst/>
          </a:prstGeom>
        </p:spPr>
        <p:txBody>
          <a:bodyPr>
            <a:normAutofit/>
          </a:bodyPr>
          <a:lstStyle>
            <a:lvl1pPr marL="0" indent="0">
              <a:buNone/>
              <a:defRPr sz="1800">
                <a:solidFill>
                  <a:srgbClr val="4A1A50"/>
                </a:solidFill>
                <a:latin typeface="Arial" pitchFamily="34" charset="0"/>
                <a:cs typeface="Arial" pitchFamily="34" charset="0"/>
              </a:defRPr>
            </a:lvl1pPr>
            <a:lvl2pPr marL="742950" indent="-285750">
              <a:buFont typeface="Arial" pitchFamily="34" charset="0"/>
              <a:buChar char="•"/>
              <a:defRPr sz="1800">
                <a:solidFill>
                  <a:srgbClr val="4A1A50"/>
                </a:solidFill>
                <a:latin typeface="Arial" pitchFamily="34" charset="0"/>
                <a:cs typeface="Arial" pitchFamily="34" charset="0"/>
              </a:defRPr>
            </a:lvl2pPr>
            <a:lvl3pPr>
              <a:defRPr sz="1800">
                <a:solidFill>
                  <a:srgbClr val="4A1A50"/>
                </a:solidFill>
                <a:latin typeface="Arial" pitchFamily="34" charset="0"/>
                <a:cs typeface="Arial" pitchFamily="34" charset="0"/>
              </a:defRPr>
            </a:lvl3pPr>
            <a:lvl4pPr marL="1600200" indent="-228600">
              <a:buFont typeface="Arial" pitchFamily="34" charset="0"/>
              <a:buChar char="•"/>
              <a:defRPr sz="1800">
                <a:solidFill>
                  <a:srgbClr val="4A1A50"/>
                </a:solidFill>
                <a:latin typeface="Arial" pitchFamily="34" charset="0"/>
                <a:cs typeface="Arial" pitchFamily="34" charset="0"/>
              </a:defRPr>
            </a:lvl4pPr>
            <a:lvl5pPr marL="2057400" indent="-228600">
              <a:buFont typeface="Arial" pitchFamily="34" charset="0"/>
              <a:buChar char="•"/>
              <a:defRPr sz="1800">
                <a:solidFill>
                  <a:srgbClr val="4A1A50"/>
                </a:solidFill>
                <a:latin typeface="Arial" pitchFamily="34" charset="0"/>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634901935"/>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6782"/>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2896496"/>
            <a:ext cx="6400800" cy="556708"/>
          </a:xfrm>
        </p:spPr>
        <p:txBody>
          <a:bodyPr>
            <a:norm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1" name="Group 10"/>
          <p:cNvGrpSpPr/>
          <p:nvPr userDrawn="1"/>
        </p:nvGrpSpPr>
        <p:grpSpPr>
          <a:xfrm>
            <a:off x="6250193" y="172122"/>
            <a:ext cx="2786232" cy="796066"/>
            <a:chOff x="6250193" y="172122"/>
            <a:chExt cx="2786232" cy="796066"/>
          </a:xfrm>
        </p:grpSpPr>
        <p:sp>
          <p:nvSpPr>
            <p:cNvPr id="7" name="Rectangle 6"/>
            <p:cNvSpPr/>
            <p:nvPr userDrawn="1"/>
          </p:nvSpPr>
          <p:spPr>
            <a:xfrm>
              <a:off x="6250193" y="172122"/>
              <a:ext cx="2786232" cy="796066"/>
            </a:xfrm>
            <a:prstGeom prst="rect">
              <a:avLst/>
            </a:prstGeom>
            <a:solidFill>
              <a:srgbClr val="6B29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prstClr val="white"/>
                </a:solidFill>
              </a:endParaRPr>
            </a:p>
          </p:txBody>
        </p:sp>
        <p:pic>
          <p:nvPicPr>
            <p:cNvPr id="9"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798172676"/>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2432"/>
            <a:ext cx="8229600" cy="1062635"/>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528047"/>
            <a:ext cx="8229600" cy="359811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2743955"/>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6" name="Picture Placeholder 2"/>
          <p:cNvSpPr>
            <a:spLocks noGrp="1"/>
          </p:cNvSpPr>
          <p:nvPr>
            <p:ph type="pic" idx="1" hasCustomPrompt="1"/>
          </p:nvPr>
        </p:nvSpPr>
        <p:spPr>
          <a:xfrm>
            <a:off x="6196012" y="2162287"/>
            <a:ext cx="2490788" cy="44801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
        <p:nvSpPr>
          <p:cNvPr id="10" name="Content Placeholder 2"/>
          <p:cNvSpPr>
            <a:spLocks noGrp="1"/>
          </p:cNvSpPr>
          <p:nvPr>
            <p:ph idx="10"/>
          </p:nvPr>
        </p:nvSpPr>
        <p:spPr>
          <a:xfrm>
            <a:off x="457200" y="2162287"/>
            <a:ext cx="5588598" cy="4480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613165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7" name="Content Placeholder 2"/>
          <p:cNvSpPr>
            <a:spLocks noGrp="1"/>
          </p:cNvSpPr>
          <p:nvPr>
            <p:ph idx="1"/>
          </p:nvPr>
        </p:nvSpPr>
        <p:spPr>
          <a:xfrm>
            <a:off x="457200" y="2226833"/>
            <a:ext cx="8229600" cy="389932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9470875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8" name="TextBox 7"/>
          <p:cNvSpPr txBox="1"/>
          <p:nvPr userDrawn="1"/>
        </p:nvSpPr>
        <p:spPr>
          <a:xfrm>
            <a:off x="457200" y="2162287"/>
            <a:ext cx="8229600" cy="369332"/>
          </a:xfrm>
          <a:prstGeom prst="rect">
            <a:avLst/>
          </a:prstGeom>
          <a:noFill/>
        </p:spPr>
        <p:txBody>
          <a:bodyPr wrap="square" rtlCol="0">
            <a:spAutoFit/>
          </a:bodyPr>
          <a:lstStyle/>
          <a:p>
            <a:endParaRPr lang="en-AU"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551903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372236"/>
            <a:ext cx="8229600" cy="617929"/>
          </a:xfrm>
        </p:spPr>
        <p:txBody>
          <a:bodyPr>
            <a:normAutofit/>
          </a:bodyPr>
          <a:lstStyle>
            <a:lvl1pPr algn="l">
              <a:defRPr sz="2400" b="1">
                <a:latin typeface="Arial" panose="020B0604020202020204" pitchFamily="34" charset="0"/>
                <a:cs typeface="Arial" panose="020B0604020202020204" pitchFamily="34" charset="0"/>
              </a:defRPr>
            </a:lvl1pPr>
          </a:lstStyle>
          <a:p>
            <a:r>
              <a:rPr lang="en-US" dirty="0" smtClean="0"/>
              <a:t>Slide title</a:t>
            </a:r>
            <a:endParaRPr lang="en-AU" dirty="0"/>
          </a:p>
        </p:txBody>
      </p:sp>
      <p:sp>
        <p:nvSpPr>
          <p:cNvPr id="5" name="Content Placeholder 5"/>
          <p:cNvSpPr>
            <a:spLocks noGrp="1"/>
          </p:cNvSpPr>
          <p:nvPr>
            <p:ph sz="quarter" idx="4"/>
          </p:nvPr>
        </p:nvSpPr>
        <p:spPr>
          <a:xfrm>
            <a:off x="457200" y="2153362"/>
            <a:ext cx="8229600" cy="3951288"/>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23877728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DD68A-F9F1-AD48-9659-5992C150D6D2}" type="datetimeFigureOut">
              <a:rPr lang="en-US" smtClean="0"/>
              <a:pPr/>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13849488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320971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DD68A-F9F1-AD48-9659-5992C150D6D2}" type="datetimeFigureOut">
              <a:rPr lang="en-US" smtClean="0"/>
              <a:pPr/>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249503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DD68A-F9F1-AD48-9659-5992C150D6D2}" type="datetimeFigureOut">
              <a:rPr lang="en-US" smtClean="0"/>
              <a:pPr/>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45B52-DF46-BA4E-897D-C9635F4A1B4E}" type="slidenum">
              <a:rPr lang="en-US" smtClean="0"/>
              <a:pPr/>
              <a:t>‹#›</a:t>
            </a:fld>
            <a:endParaRPr lang="en-US"/>
          </a:p>
        </p:txBody>
      </p:sp>
    </p:spTree>
    <p:extLst>
      <p:ext uri="{BB962C8B-B14F-4D97-AF65-F5344CB8AC3E}">
        <p14:creationId xmlns:p14="http://schemas.microsoft.com/office/powerpoint/2010/main" val="180995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546850" y="2813049"/>
            <a:ext cx="2490788" cy="3937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change image</a:t>
            </a:r>
            <a:endParaRPr lang="en-US" dirty="0"/>
          </a:p>
        </p:txBody>
      </p:sp>
    </p:spTree>
    <p:extLst>
      <p:ext uri="{BB962C8B-B14F-4D97-AF65-F5344CB8AC3E}">
        <p14:creationId xmlns:p14="http://schemas.microsoft.com/office/powerpoint/2010/main" val="174014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2.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1.jpe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2.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image" Target="../media/image1.jpeg"/><Relationship Id="rId5" Type="http://schemas.openxmlformats.org/officeDocument/2006/relationships/slideLayout" Target="../slideLayouts/slideLayout37.xml"/><Relationship Id="rId10" Type="http://schemas.openxmlformats.org/officeDocument/2006/relationships/theme" Target="../theme/theme3.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6.xml"/><Relationship Id="rId7" Type="http://schemas.openxmlformats.org/officeDocument/2006/relationships/slideLayout" Target="../slideLayouts/slideLayout60.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5" Type="http://schemas.openxmlformats.org/officeDocument/2006/relationships/slideLayout" Target="../slideLayouts/slideLayout58.xml"/><Relationship Id="rId10" Type="http://schemas.openxmlformats.org/officeDocument/2006/relationships/image" Target="../media/image2.png"/><Relationship Id="rId4" Type="http://schemas.openxmlformats.org/officeDocument/2006/relationships/slideLayout" Target="../slideLayouts/slideLayout57.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DD68A-F9F1-AD48-9659-5992C150D6D2}" type="datetimeFigureOut">
              <a:rPr lang="en-US" smtClean="0"/>
              <a:pPr/>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pPr/>
              <a:t>‹#›</a:t>
            </a:fld>
            <a:endParaRPr lang="en-US"/>
          </a:p>
        </p:txBody>
      </p:sp>
      <p:pic>
        <p:nvPicPr>
          <p:cNvPr id="1027" name="Picture 3"/>
          <p:cNvPicPr>
            <a:picLocks noChangeAspect="1" noChangeArrowheads="1"/>
          </p:cNvPicPr>
          <p:nvPr/>
        </p:nvPicPr>
        <p:blipFill rotWithShape="1">
          <a:blip r:embed="rId14">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179920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pic>
        <p:nvPicPr>
          <p:cNvPr id="1027" name="Picture 3"/>
          <p:cNvPicPr>
            <a:picLocks noChangeAspect="1" noChangeArrowheads="1"/>
          </p:cNvPicPr>
          <p:nvPr/>
        </p:nvPicPr>
        <p:blipFill rotWithShape="1">
          <a:blip r:embed="rId24">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2873484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46382"/>
            <a:ext cx="8229600" cy="34797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49A0-85FE-4E65-9588-C740C439A4C7}" type="datetime6">
              <a:rPr lang="en-US" smtClean="0">
                <a:solidFill>
                  <a:prstClr val="black">
                    <a:tint val="75000"/>
                  </a:prstClr>
                </a:solidFill>
              </a:rPr>
              <a:pPr/>
              <a:t>May 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pic>
        <p:nvPicPr>
          <p:cNvPr id="1027" name="Picture 3"/>
          <p:cNvPicPr>
            <a:picLocks noChangeAspect="1" noChangeArrowheads="1"/>
          </p:cNvPicPr>
          <p:nvPr/>
        </p:nvPicPr>
        <p:blipFill rotWithShape="1">
          <a:blip r:embed="rId12">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1372236"/>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86995651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2" r:id="rId9"/>
  </p:sldLayoutIdLst>
  <p:timing>
    <p:tnLst>
      <p:par>
        <p:cTn id="1" dur="indefinite" restart="never" nodeType="tmRoot"/>
      </p:par>
    </p:tnLst>
  </p:timing>
  <p:hf sldNum="0" hdr="0" ftr="0"/>
  <p:txStyles>
    <p:titleStyle>
      <a:lvl1pPr algn="l" defTabSz="4572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039955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46382"/>
            <a:ext cx="8229600" cy="34797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DD68A-F9F1-AD48-9659-5992C150D6D2}" type="datetimeFigureOut">
              <a:rPr lang="en-US" smtClean="0">
                <a:solidFill>
                  <a:prstClr val="black">
                    <a:tint val="75000"/>
                  </a:prstClr>
                </a:solidFill>
              </a:rPr>
              <a:pPr/>
              <a:t>5/7/2014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45B52-DF46-BA4E-897D-C9635F4A1B4E}" type="slidenum">
              <a:rPr lang="en-US" smtClean="0">
                <a:solidFill>
                  <a:prstClr val="black">
                    <a:tint val="75000"/>
                  </a:prstClr>
                </a:solidFill>
              </a:rPr>
              <a:pPr/>
              <a:t>‹#›</a:t>
            </a:fld>
            <a:endParaRPr lang="en-US">
              <a:solidFill>
                <a:prstClr val="black">
                  <a:tint val="75000"/>
                </a:prstClr>
              </a:solidFill>
            </a:endParaRPr>
          </a:p>
        </p:txBody>
      </p:sp>
      <p:pic>
        <p:nvPicPr>
          <p:cNvPr id="1027" name="Picture 3"/>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56" t="13809" r="5173" b="17540"/>
          <a:stretch/>
        </p:blipFill>
        <p:spPr bwMode="auto">
          <a:xfrm>
            <a:off x="6465340" y="182878"/>
            <a:ext cx="2474943" cy="75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1372236"/>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15301808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Lst>
  <p:timing>
    <p:tnLst>
      <p:par>
        <p:cTn id="1" dur="indefinite" restart="never" nodeType="tmRoot"/>
      </p:par>
    </p:tnLst>
  </p:timing>
  <p:txStyles>
    <p:titleStyle>
      <a:lvl1pPr algn="l" defTabSz="4572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799" y="1504027"/>
            <a:ext cx="8070925" cy="966418"/>
          </a:xfrm>
          <a:prstGeom prst="rect">
            <a:avLst/>
          </a:prstGeom>
          <a:noFill/>
        </p:spPr>
        <p:txBody>
          <a:bodyPr wrap="square" lIns="0" rtlCol="0">
            <a:spAutoFit/>
          </a:bodyPr>
          <a:lstStyle/>
          <a:p>
            <a:r>
              <a:rPr lang="en-US" sz="2800" b="1" dirty="0">
                <a:solidFill>
                  <a:srgbClr val="1F497D"/>
                </a:solidFill>
                <a:latin typeface="Arial"/>
                <a:cs typeface="Arial"/>
              </a:rPr>
              <a:t>National Disability Insurance </a:t>
            </a:r>
            <a:r>
              <a:rPr lang="en-US" sz="2800" b="1" dirty="0" smtClean="0">
                <a:solidFill>
                  <a:srgbClr val="1F497D"/>
                </a:solidFill>
                <a:latin typeface="Arial"/>
                <a:cs typeface="Arial"/>
              </a:rPr>
              <a:t>Scheme (NDIS)</a:t>
            </a:r>
            <a:endParaRPr lang="en-US" sz="2800" b="1" dirty="0">
              <a:solidFill>
                <a:srgbClr val="1F497D"/>
              </a:solidFill>
              <a:latin typeface="Arial"/>
              <a:cs typeface="Arial"/>
            </a:endParaRPr>
          </a:p>
          <a:p>
            <a:pPr lvl="0" defTabSz="914400">
              <a:spcBef>
                <a:spcPct val="20000"/>
              </a:spcBef>
            </a:pPr>
            <a:r>
              <a:rPr lang="en-AU" sz="2400" b="1" dirty="0" smtClean="0">
                <a:solidFill>
                  <a:srgbClr val="6B2976"/>
                </a:solidFill>
                <a:latin typeface="Arial" pitchFamily="34" charset="0"/>
                <a:cs typeface="Arial" pitchFamily="34" charset="0"/>
              </a:rPr>
              <a:t>NDIS (Northern Territory) and Mental Health</a:t>
            </a:r>
            <a:endParaRPr lang="en-AU" sz="2400" b="1" dirty="0">
              <a:solidFill>
                <a:srgbClr val="6B2976"/>
              </a:solidFill>
              <a:latin typeface="Arial" pitchFamily="34" charset="0"/>
              <a:cs typeface="Arial" pitchFamily="34" charset="0"/>
            </a:endParaRPr>
          </a:p>
        </p:txBody>
      </p:sp>
      <p:sp>
        <p:nvSpPr>
          <p:cNvPr id="4" name="TextBox 3"/>
          <p:cNvSpPr txBox="1"/>
          <p:nvPr/>
        </p:nvSpPr>
        <p:spPr>
          <a:xfrm>
            <a:off x="685798" y="4701997"/>
            <a:ext cx="7565315" cy="1200329"/>
          </a:xfrm>
          <a:prstGeom prst="rect">
            <a:avLst/>
          </a:prstGeom>
          <a:noFill/>
        </p:spPr>
        <p:txBody>
          <a:bodyPr wrap="square" rtlCol="0">
            <a:spAutoFit/>
          </a:bodyPr>
          <a:lstStyle/>
          <a:p>
            <a:pPr defTabSz="457200"/>
            <a:r>
              <a:rPr lang="en-AU" dirty="0" smtClean="0">
                <a:solidFill>
                  <a:srgbClr val="4A1A50"/>
                </a:solidFill>
              </a:rPr>
              <a:t>Archie Baker</a:t>
            </a:r>
          </a:p>
          <a:p>
            <a:pPr defTabSz="457200"/>
            <a:r>
              <a:rPr lang="en-AU" dirty="0" smtClean="0">
                <a:solidFill>
                  <a:srgbClr val="4A1A50"/>
                </a:solidFill>
              </a:rPr>
              <a:t>Director of Service Delivery NT</a:t>
            </a:r>
            <a:endParaRPr lang="en-AU" dirty="0">
              <a:solidFill>
                <a:srgbClr val="4A1A50"/>
              </a:solidFill>
            </a:endParaRPr>
          </a:p>
          <a:p>
            <a:pPr defTabSz="457200"/>
            <a:r>
              <a:rPr lang="en-AU" dirty="0" smtClean="0">
                <a:solidFill>
                  <a:srgbClr val="4A1A50"/>
                </a:solidFill>
              </a:rPr>
              <a:t>National </a:t>
            </a:r>
            <a:r>
              <a:rPr lang="en-AU" dirty="0">
                <a:solidFill>
                  <a:srgbClr val="4A1A50"/>
                </a:solidFill>
              </a:rPr>
              <a:t>Disability Insurance Agency </a:t>
            </a:r>
            <a:r>
              <a:rPr lang="en-AU" dirty="0" smtClean="0">
                <a:solidFill>
                  <a:srgbClr val="4A1A50"/>
                </a:solidFill>
              </a:rPr>
              <a:t>(NDIA)</a:t>
            </a:r>
            <a:endParaRPr lang="en-AU" dirty="0">
              <a:solidFill>
                <a:srgbClr val="4A1A50"/>
              </a:solidFill>
            </a:endParaRPr>
          </a:p>
          <a:p>
            <a:pPr defTabSz="457200"/>
            <a:r>
              <a:rPr lang="en-AU" dirty="0" smtClean="0">
                <a:solidFill>
                  <a:srgbClr val="4A1A50"/>
                </a:solidFill>
              </a:rPr>
              <a:t>1 May 2014</a:t>
            </a:r>
            <a:endParaRPr lang="en-AU" dirty="0">
              <a:solidFill>
                <a:srgbClr val="4A1A50"/>
              </a:solidFill>
            </a:endParaRPr>
          </a:p>
        </p:txBody>
      </p:sp>
    </p:spTree>
    <p:extLst>
      <p:ext uri="{BB962C8B-B14F-4D97-AF65-F5344CB8AC3E}">
        <p14:creationId xmlns:p14="http://schemas.microsoft.com/office/powerpoint/2010/main" val="2201858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76" y="1395804"/>
            <a:ext cx="8127402" cy="613187"/>
          </a:xfrm>
        </p:spPr>
        <p:txBody>
          <a:bodyPr anchor="t">
            <a:normAutofit/>
          </a:bodyPr>
          <a:lstStyle/>
          <a:p>
            <a:pPr lvl="0"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Referral and linkages</a:t>
            </a:r>
          </a:p>
        </p:txBody>
      </p:sp>
      <p:sp>
        <p:nvSpPr>
          <p:cNvPr id="3" name="Content Placeholder 2"/>
          <p:cNvSpPr>
            <a:spLocks noGrp="1"/>
          </p:cNvSpPr>
          <p:nvPr>
            <p:ph idx="1"/>
          </p:nvPr>
        </p:nvSpPr>
        <p:spPr>
          <a:xfrm>
            <a:off x="355002" y="2008991"/>
            <a:ext cx="8229600" cy="4525963"/>
          </a:xfrm>
        </p:spPr>
        <p:txBody>
          <a:bodyPr>
            <a:normAutofit/>
          </a:bodyPr>
          <a:lstStyle/>
          <a:p>
            <a:pPr>
              <a:spcAft>
                <a:spcPts val="600"/>
              </a:spcAft>
            </a:pPr>
            <a:r>
              <a:rPr lang="en-AU" sz="1800" dirty="0">
                <a:solidFill>
                  <a:srgbClr val="4A1A50"/>
                </a:solidFill>
                <a:latin typeface="Arial"/>
                <a:cs typeface="Arial"/>
              </a:rPr>
              <a:t>Diverse range of support available through the Scheme: provision of information, referral to other systems, linking in the community and specific disability </a:t>
            </a:r>
            <a:r>
              <a:rPr lang="en-AU" sz="1800" dirty="0" smtClean="0">
                <a:solidFill>
                  <a:srgbClr val="4A1A50"/>
                </a:solidFill>
                <a:latin typeface="Arial"/>
                <a:cs typeface="Arial"/>
              </a:rPr>
              <a:t>supports</a:t>
            </a:r>
          </a:p>
          <a:p>
            <a:pPr marL="0" indent="0">
              <a:spcAft>
                <a:spcPts val="600"/>
              </a:spcAft>
              <a:buNone/>
            </a:pPr>
            <a:endParaRPr lang="en-AU" sz="800" dirty="0">
              <a:solidFill>
                <a:srgbClr val="4A1A50"/>
              </a:solidFill>
              <a:latin typeface="Arial"/>
              <a:cs typeface="Arial"/>
            </a:endParaRPr>
          </a:p>
          <a:p>
            <a:pPr>
              <a:spcAft>
                <a:spcPts val="600"/>
              </a:spcAft>
            </a:pPr>
            <a:r>
              <a:rPr lang="en-AU" sz="1800" dirty="0">
                <a:solidFill>
                  <a:srgbClr val="4A1A50"/>
                </a:solidFill>
                <a:latin typeface="Arial"/>
                <a:cs typeface="Arial"/>
              </a:rPr>
              <a:t>Funded supports in a participant’s plan are always about support for the </a:t>
            </a:r>
            <a:r>
              <a:rPr lang="en-AU" sz="1800" dirty="0" smtClean="0">
                <a:solidFill>
                  <a:srgbClr val="4A1A50"/>
                </a:solidFill>
                <a:latin typeface="Arial"/>
                <a:cs typeface="Arial"/>
              </a:rPr>
              <a:t>participant</a:t>
            </a:r>
          </a:p>
          <a:p>
            <a:pPr marL="0" indent="0">
              <a:spcAft>
                <a:spcPts val="600"/>
              </a:spcAft>
              <a:buNone/>
            </a:pPr>
            <a:endParaRPr lang="en-AU" sz="800" dirty="0">
              <a:solidFill>
                <a:srgbClr val="4A1A50"/>
              </a:solidFill>
              <a:latin typeface="Arial"/>
              <a:cs typeface="Arial"/>
            </a:endParaRPr>
          </a:p>
          <a:p>
            <a:pPr>
              <a:spcAft>
                <a:spcPts val="600"/>
              </a:spcAft>
            </a:pPr>
            <a:r>
              <a:rPr lang="en-AU" sz="1800" dirty="0">
                <a:solidFill>
                  <a:srgbClr val="4A1A50"/>
                </a:solidFill>
                <a:latin typeface="Arial"/>
                <a:cs typeface="Arial"/>
              </a:rPr>
              <a:t>Plans can include support for sustaining informal care and supports that allow the participant to be involved in social, community and family </a:t>
            </a:r>
            <a:r>
              <a:rPr lang="en-AU" sz="1800" dirty="0" smtClean="0">
                <a:solidFill>
                  <a:srgbClr val="4A1A50"/>
                </a:solidFill>
                <a:latin typeface="Arial"/>
                <a:cs typeface="Arial"/>
              </a:rPr>
              <a:t>activities</a:t>
            </a:r>
          </a:p>
          <a:p>
            <a:pPr marL="0" indent="0">
              <a:spcAft>
                <a:spcPts val="600"/>
              </a:spcAft>
              <a:buNone/>
            </a:pPr>
            <a:endParaRPr lang="en-AU" sz="800" dirty="0">
              <a:solidFill>
                <a:srgbClr val="4A1A50"/>
              </a:solidFill>
              <a:latin typeface="Arial"/>
              <a:cs typeface="Arial"/>
            </a:endParaRPr>
          </a:p>
          <a:p>
            <a:pPr>
              <a:spcAft>
                <a:spcPts val="600"/>
              </a:spcAft>
            </a:pPr>
            <a:r>
              <a:rPr lang="en-AU" sz="1800" dirty="0">
                <a:solidFill>
                  <a:srgbClr val="4A1A50"/>
                </a:solidFill>
                <a:latin typeface="Arial"/>
                <a:cs typeface="Arial"/>
              </a:rPr>
              <a:t>Supports for participants takes into account what care carers and families are willing and reasonably able to provide and what additional support needs to be </a:t>
            </a:r>
            <a:r>
              <a:rPr lang="en-AU" sz="1800" dirty="0" smtClean="0">
                <a:solidFill>
                  <a:srgbClr val="4A1A50"/>
                </a:solidFill>
                <a:latin typeface="Arial"/>
                <a:cs typeface="Arial"/>
              </a:rPr>
              <a:t>funded</a:t>
            </a:r>
            <a:endParaRPr lang="en-AU" sz="1800" dirty="0">
              <a:solidFill>
                <a:srgbClr val="4A1A50"/>
              </a:solidFill>
              <a:latin typeface="Arial"/>
              <a:cs typeface="Arial"/>
            </a:endParaRPr>
          </a:p>
          <a:p>
            <a:pPr marL="0" lvl="0" indent="0">
              <a:spcBef>
                <a:spcPts val="0"/>
              </a:spcBef>
              <a:spcAft>
                <a:spcPts val="1800"/>
              </a:spcAft>
              <a:buNone/>
            </a:pPr>
            <a:endParaRPr lang="en-AU" sz="1800" dirty="0" smtClean="0">
              <a:solidFill>
                <a:srgbClr val="4A1A50"/>
              </a:solidFill>
              <a:latin typeface="Arial"/>
              <a:cs typeface="Arial"/>
            </a:endParaRPr>
          </a:p>
        </p:txBody>
      </p:sp>
    </p:spTree>
    <p:extLst>
      <p:ext uri="{BB962C8B-B14F-4D97-AF65-F5344CB8AC3E}">
        <p14:creationId xmlns:p14="http://schemas.microsoft.com/office/powerpoint/2010/main" val="61243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5954"/>
            <a:ext cx="8127402" cy="613187"/>
          </a:xfrm>
        </p:spPr>
        <p:txBody>
          <a:bodyPr anchor="t">
            <a:normAutofit/>
          </a:bodyPr>
          <a:lstStyle/>
          <a:p>
            <a:pPr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Role of Local Area Coordinators (LACs)</a:t>
            </a:r>
          </a:p>
        </p:txBody>
      </p:sp>
      <p:sp>
        <p:nvSpPr>
          <p:cNvPr id="3" name="Content Placeholder 2"/>
          <p:cNvSpPr>
            <a:spLocks noGrp="1"/>
          </p:cNvSpPr>
          <p:nvPr>
            <p:ph idx="1"/>
          </p:nvPr>
        </p:nvSpPr>
        <p:spPr>
          <a:xfrm>
            <a:off x="355002" y="2030506"/>
            <a:ext cx="8229600" cy="4525963"/>
          </a:xfrm>
        </p:spPr>
        <p:txBody>
          <a:bodyPr/>
          <a:lstStyle/>
          <a:p>
            <a:pPr>
              <a:spcAft>
                <a:spcPts val="600"/>
              </a:spcAft>
            </a:pPr>
            <a:r>
              <a:rPr lang="en-AU" sz="1800" dirty="0" smtClean="0">
                <a:solidFill>
                  <a:srgbClr val="4A1A50"/>
                </a:solidFill>
                <a:latin typeface="Arial"/>
                <a:cs typeface="Arial"/>
              </a:rPr>
              <a:t>Provide participants with information, referral, assistance and support</a:t>
            </a:r>
          </a:p>
          <a:p>
            <a:pPr marL="0" indent="0">
              <a:spcAft>
                <a:spcPts val="600"/>
              </a:spcAft>
              <a:buNone/>
            </a:pPr>
            <a:endParaRPr lang="en-AU" sz="1800" dirty="0">
              <a:solidFill>
                <a:srgbClr val="4A1A50"/>
              </a:solidFill>
              <a:latin typeface="Arial"/>
              <a:cs typeface="Arial"/>
            </a:endParaRPr>
          </a:p>
          <a:p>
            <a:pPr>
              <a:spcAft>
                <a:spcPts val="600"/>
              </a:spcAft>
            </a:pPr>
            <a:r>
              <a:rPr lang="en-AU" sz="1800" dirty="0" smtClean="0">
                <a:solidFill>
                  <a:srgbClr val="4A1A50"/>
                </a:solidFill>
                <a:latin typeface="Arial"/>
                <a:cs typeface="Arial"/>
              </a:rPr>
              <a:t>Ensure </a:t>
            </a:r>
            <a:r>
              <a:rPr lang="en-AU" sz="1800" dirty="0">
                <a:solidFill>
                  <a:srgbClr val="4A1A50"/>
                </a:solidFill>
                <a:latin typeface="Arial"/>
                <a:cs typeface="Arial"/>
              </a:rPr>
              <a:t>people with disability are linked to community life and providers of </a:t>
            </a:r>
            <a:r>
              <a:rPr lang="en-AU" sz="1800" dirty="0" smtClean="0">
                <a:solidFill>
                  <a:srgbClr val="4A1A50"/>
                </a:solidFill>
                <a:latin typeface="Arial"/>
                <a:cs typeface="Arial"/>
              </a:rPr>
              <a:t>supports</a:t>
            </a:r>
          </a:p>
          <a:p>
            <a:pPr marL="0" indent="0">
              <a:spcAft>
                <a:spcPts val="600"/>
              </a:spcAft>
              <a:buNone/>
            </a:pPr>
            <a:endParaRPr lang="en-AU" sz="800" dirty="0">
              <a:solidFill>
                <a:srgbClr val="4A1A50"/>
              </a:solidFill>
              <a:latin typeface="Arial"/>
              <a:cs typeface="Arial"/>
            </a:endParaRPr>
          </a:p>
          <a:p>
            <a:pPr>
              <a:spcAft>
                <a:spcPts val="600"/>
              </a:spcAft>
            </a:pPr>
            <a:r>
              <a:rPr lang="en-AU" sz="1800" dirty="0">
                <a:solidFill>
                  <a:srgbClr val="4A1A50"/>
                </a:solidFill>
                <a:latin typeface="Arial"/>
                <a:cs typeface="Arial"/>
              </a:rPr>
              <a:t>Assist to coordinate supports participants receive internal and external to the </a:t>
            </a:r>
            <a:r>
              <a:rPr lang="en-AU" sz="1800" dirty="0" smtClean="0">
                <a:solidFill>
                  <a:srgbClr val="4A1A50"/>
                </a:solidFill>
                <a:latin typeface="Arial"/>
                <a:cs typeface="Arial"/>
              </a:rPr>
              <a:t>Scheme</a:t>
            </a:r>
          </a:p>
          <a:p>
            <a:pPr marL="0" indent="0">
              <a:spcAft>
                <a:spcPts val="600"/>
              </a:spcAft>
              <a:buNone/>
            </a:pPr>
            <a:endParaRPr lang="en-AU" sz="1800" dirty="0">
              <a:solidFill>
                <a:srgbClr val="4A1A50"/>
              </a:solidFill>
              <a:latin typeface="Arial"/>
              <a:cs typeface="Arial"/>
            </a:endParaRPr>
          </a:p>
          <a:p>
            <a:pPr>
              <a:spcAft>
                <a:spcPts val="600"/>
              </a:spcAft>
            </a:pPr>
            <a:r>
              <a:rPr lang="en-AU" sz="1800" dirty="0">
                <a:solidFill>
                  <a:srgbClr val="4A1A50"/>
                </a:solidFill>
                <a:latin typeface="Arial"/>
                <a:cs typeface="Arial"/>
              </a:rPr>
              <a:t>Active role in the community to positively influence community attitudes to inclusion and work to address systemic barriers to </a:t>
            </a:r>
            <a:r>
              <a:rPr lang="en-AU" sz="1800" dirty="0" smtClean="0">
                <a:solidFill>
                  <a:srgbClr val="4A1A50"/>
                </a:solidFill>
                <a:latin typeface="Arial"/>
                <a:cs typeface="Arial"/>
              </a:rPr>
              <a:t>participation</a:t>
            </a:r>
          </a:p>
          <a:p>
            <a:pPr marL="0" indent="0">
              <a:spcAft>
                <a:spcPts val="600"/>
              </a:spcAft>
              <a:buNone/>
            </a:pPr>
            <a:endParaRPr lang="en-AU" sz="1800" dirty="0">
              <a:solidFill>
                <a:srgbClr val="4A1A50"/>
              </a:solidFill>
              <a:latin typeface="Arial"/>
              <a:cs typeface="Arial"/>
            </a:endParaRPr>
          </a:p>
          <a:p>
            <a:pPr>
              <a:spcAft>
                <a:spcPts val="600"/>
              </a:spcAft>
            </a:pPr>
            <a:r>
              <a:rPr lang="en-AU" sz="1800" dirty="0" smtClean="0">
                <a:solidFill>
                  <a:srgbClr val="4A1A50"/>
                </a:solidFill>
                <a:latin typeface="Arial"/>
                <a:cs typeface="Arial"/>
              </a:rPr>
              <a:t>Advocate on behalf of participants of the Scheme</a:t>
            </a:r>
            <a:endParaRPr lang="en-AU" sz="1800" dirty="0">
              <a:solidFill>
                <a:srgbClr val="4A1A50"/>
              </a:solidFill>
              <a:latin typeface="Arial"/>
              <a:cs typeface="Arial"/>
            </a:endParaRPr>
          </a:p>
          <a:p>
            <a:pPr marL="0" lvl="0" indent="0">
              <a:spcBef>
                <a:spcPts val="0"/>
              </a:spcBef>
              <a:spcAft>
                <a:spcPts val="1800"/>
              </a:spcAft>
              <a:buNone/>
            </a:pPr>
            <a:endParaRPr lang="en-AU" sz="1800" dirty="0" smtClean="0">
              <a:solidFill>
                <a:srgbClr val="4A1A50"/>
              </a:solidFill>
              <a:latin typeface="Arial"/>
              <a:cs typeface="Arial"/>
            </a:endParaRPr>
          </a:p>
        </p:txBody>
      </p:sp>
    </p:spTree>
    <p:extLst>
      <p:ext uri="{BB962C8B-B14F-4D97-AF65-F5344CB8AC3E}">
        <p14:creationId xmlns:p14="http://schemas.microsoft.com/office/powerpoint/2010/main" val="3628750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66712"/>
            <a:ext cx="8127402" cy="613187"/>
          </a:xfrm>
        </p:spPr>
        <p:txBody>
          <a:bodyPr anchor="t">
            <a:normAutofit/>
          </a:bodyPr>
          <a:lstStyle/>
          <a:p>
            <a:pPr lvl="0"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The NDIS and other service systems</a:t>
            </a:r>
          </a:p>
        </p:txBody>
      </p:sp>
      <p:sp>
        <p:nvSpPr>
          <p:cNvPr id="3" name="Content Placeholder 2"/>
          <p:cNvSpPr>
            <a:spLocks noGrp="1"/>
          </p:cNvSpPr>
          <p:nvPr>
            <p:ph idx="1"/>
          </p:nvPr>
        </p:nvSpPr>
        <p:spPr>
          <a:xfrm>
            <a:off x="355002" y="1869141"/>
            <a:ext cx="8229600" cy="4525963"/>
          </a:xfrm>
        </p:spPr>
        <p:txBody>
          <a:bodyPr>
            <a:normAutofit/>
          </a:bodyPr>
          <a:lstStyle/>
          <a:p>
            <a:pPr marL="285750" indent="-285750">
              <a:spcAft>
                <a:spcPts val="600"/>
              </a:spcAft>
              <a:buFont typeface="Arial" pitchFamily="34" charset="0"/>
              <a:buChar char="•"/>
            </a:pPr>
            <a:r>
              <a:rPr lang="en-AU" sz="1800" dirty="0" smtClean="0">
                <a:solidFill>
                  <a:srgbClr val="4A1A50"/>
                </a:solidFill>
                <a:latin typeface="Arial"/>
                <a:cs typeface="Arial"/>
              </a:rPr>
              <a:t>General policy approach acknowledges a </a:t>
            </a:r>
            <a:r>
              <a:rPr lang="en-AU" sz="1800" dirty="0">
                <a:solidFill>
                  <a:srgbClr val="4A1A50"/>
                </a:solidFill>
                <a:latin typeface="Arial"/>
                <a:cs typeface="Arial"/>
              </a:rPr>
              <a:t>b</a:t>
            </a:r>
            <a:r>
              <a:rPr lang="en-AU" sz="1800" dirty="0" smtClean="0">
                <a:solidFill>
                  <a:srgbClr val="4A1A50"/>
                </a:solidFill>
                <a:latin typeface="Arial"/>
                <a:cs typeface="Arial"/>
              </a:rPr>
              <a:t>oundary </a:t>
            </a:r>
            <a:r>
              <a:rPr lang="en-AU" sz="1800" dirty="0">
                <a:solidFill>
                  <a:srgbClr val="4A1A50"/>
                </a:solidFill>
                <a:latin typeface="Arial"/>
                <a:cs typeface="Arial"/>
              </a:rPr>
              <a:t>between NDIS and other systems:</a:t>
            </a:r>
          </a:p>
          <a:p>
            <a:pPr lvl="1">
              <a:spcAft>
                <a:spcPts val="600"/>
              </a:spcAft>
              <a:buFont typeface="Arial" pitchFamily="34" charset="0"/>
              <a:buChar char="•"/>
            </a:pPr>
            <a:r>
              <a:rPr lang="en-AU" sz="1800" dirty="0">
                <a:solidFill>
                  <a:srgbClr val="4A1A50"/>
                </a:solidFill>
                <a:latin typeface="Arial"/>
                <a:cs typeface="Arial"/>
              </a:rPr>
              <a:t>NDIS will not duplicate supports </a:t>
            </a:r>
            <a:r>
              <a:rPr lang="en-AU" sz="1800" dirty="0" smtClean="0">
                <a:solidFill>
                  <a:srgbClr val="4A1A50"/>
                </a:solidFill>
                <a:latin typeface="Arial"/>
                <a:cs typeface="Arial"/>
              </a:rPr>
              <a:t>rightly provided </a:t>
            </a:r>
            <a:r>
              <a:rPr lang="en-AU" sz="1800" dirty="0">
                <a:solidFill>
                  <a:srgbClr val="4A1A50"/>
                </a:solidFill>
                <a:latin typeface="Arial"/>
                <a:cs typeface="Arial"/>
              </a:rPr>
              <a:t>by other service </a:t>
            </a:r>
            <a:r>
              <a:rPr lang="en-AU" sz="1800" dirty="0" smtClean="0">
                <a:solidFill>
                  <a:srgbClr val="4A1A50"/>
                </a:solidFill>
                <a:latin typeface="Arial"/>
                <a:cs typeface="Arial"/>
              </a:rPr>
              <a:t>systems </a:t>
            </a:r>
            <a:r>
              <a:rPr lang="en-AU" sz="1800" dirty="0">
                <a:solidFill>
                  <a:srgbClr val="4A1A50"/>
                </a:solidFill>
                <a:latin typeface="Arial"/>
                <a:cs typeface="Arial"/>
              </a:rPr>
              <a:t>such as </a:t>
            </a:r>
            <a:r>
              <a:rPr lang="en-AU" sz="1800" dirty="0" smtClean="0">
                <a:solidFill>
                  <a:srgbClr val="4A1A50"/>
                </a:solidFill>
                <a:latin typeface="Arial"/>
                <a:cs typeface="Arial"/>
              </a:rPr>
              <a:t>health, education, transport etc.</a:t>
            </a:r>
            <a:endParaRPr lang="en-AU" sz="1800" dirty="0">
              <a:solidFill>
                <a:srgbClr val="4A1A50"/>
              </a:solidFill>
              <a:latin typeface="Arial"/>
              <a:cs typeface="Arial"/>
            </a:endParaRPr>
          </a:p>
          <a:p>
            <a:pPr lvl="1">
              <a:spcAft>
                <a:spcPts val="600"/>
              </a:spcAft>
            </a:pPr>
            <a:endParaRPr lang="en-AU" sz="1800" dirty="0">
              <a:solidFill>
                <a:srgbClr val="4A1A50"/>
              </a:solidFill>
              <a:latin typeface="Arial"/>
              <a:cs typeface="Arial"/>
            </a:endParaRPr>
          </a:p>
          <a:p>
            <a:pPr marL="285750" indent="-285750">
              <a:spcAft>
                <a:spcPts val="600"/>
              </a:spcAft>
              <a:buFont typeface="Arial" pitchFamily="34" charset="0"/>
              <a:buChar char="•"/>
            </a:pPr>
            <a:r>
              <a:rPr lang="en-AU" sz="1800" dirty="0">
                <a:solidFill>
                  <a:srgbClr val="4A1A50"/>
                </a:solidFill>
                <a:latin typeface="Arial"/>
                <a:cs typeface="Arial"/>
              </a:rPr>
              <a:t>Establishing boundaries </a:t>
            </a:r>
            <a:r>
              <a:rPr lang="en-AU" sz="1800" dirty="0" smtClean="0">
                <a:solidFill>
                  <a:srgbClr val="4A1A50"/>
                </a:solidFill>
                <a:latin typeface="Arial"/>
                <a:cs typeface="Arial"/>
              </a:rPr>
              <a:t>ensures</a:t>
            </a:r>
            <a:r>
              <a:rPr lang="en-AU" sz="1800" dirty="0">
                <a:solidFill>
                  <a:srgbClr val="4A1A50"/>
                </a:solidFill>
                <a:latin typeface="Arial"/>
                <a:cs typeface="Arial"/>
              </a:rPr>
              <a:t>:</a:t>
            </a:r>
          </a:p>
          <a:p>
            <a:pPr lvl="1">
              <a:spcAft>
                <a:spcPts val="600"/>
              </a:spcAft>
              <a:buFont typeface="Arial" pitchFamily="34" charset="0"/>
              <a:buChar char="•"/>
            </a:pPr>
            <a:r>
              <a:rPr lang="en-AU" sz="1800" dirty="0">
                <a:solidFill>
                  <a:srgbClr val="4A1A50"/>
                </a:solidFill>
                <a:latin typeface="Arial"/>
                <a:cs typeface="Arial"/>
              </a:rPr>
              <a:t>Clarity for all </a:t>
            </a:r>
            <a:r>
              <a:rPr lang="en-AU" sz="1800" dirty="0" smtClean="0">
                <a:solidFill>
                  <a:srgbClr val="4A1A50"/>
                </a:solidFill>
                <a:latin typeface="Arial"/>
                <a:cs typeface="Arial"/>
              </a:rPr>
              <a:t>service systems </a:t>
            </a:r>
            <a:r>
              <a:rPr lang="en-AU" sz="1800" dirty="0">
                <a:solidFill>
                  <a:srgbClr val="4A1A50"/>
                </a:solidFill>
                <a:latin typeface="Arial"/>
                <a:cs typeface="Arial"/>
              </a:rPr>
              <a:t>and Agency decision makers</a:t>
            </a:r>
          </a:p>
          <a:p>
            <a:pPr lvl="1">
              <a:spcAft>
                <a:spcPts val="600"/>
              </a:spcAft>
              <a:buFont typeface="Arial" pitchFamily="34" charset="0"/>
              <a:buChar char="•"/>
            </a:pPr>
            <a:r>
              <a:rPr lang="en-AU" sz="1800" dirty="0" smtClean="0">
                <a:solidFill>
                  <a:srgbClr val="4A1A50"/>
                </a:solidFill>
                <a:latin typeface="Arial"/>
                <a:cs typeface="Arial"/>
              </a:rPr>
              <a:t>Nationally consistent approach</a:t>
            </a:r>
            <a:endParaRPr lang="en-AU" sz="1800" dirty="0">
              <a:solidFill>
                <a:srgbClr val="4A1A50"/>
              </a:solidFill>
              <a:latin typeface="Arial"/>
              <a:cs typeface="Arial"/>
            </a:endParaRPr>
          </a:p>
          <a:p>
            <a:pPr marL="457200" lvl="1" indent="0">
              <a:spcAft>
                <a:spcPts val="600"/>
              </a:spcAft>
              <a:buNone/>
            </a:pPr>
            <a:endParaRPr lang="en-AU" sz="1800" dirty="0">
              <a:solidFill>
                <a:srgbClr val="4A1A50"/>
              </a:solidFill>
              <a:latin typeface="Arial"/>
              <a:cs typeface="Arial"/>
            </a:endParaRPr>
          </a:p>
          <a:p>
            <a:pPr marL="285750" indent="-285750">
              <a:spcAft>
                <a:spcPts val="600"/>
              </a:spcAft>
              <a:buFont typeface="Arial" pitchFamily="34" charset="0"/>
              <a:buChar char="•"/>
            </a:pPr>
            <a:r>
              <a:rPr lang="en-AU" sz="1800" dirty="0">
                <a:solidFill>
                  <a:srgbClr val="4A1A50"/>
                </a:solidFill>
                <a:latin typeface="Arial"/>
                <a:cs typeface="Arial"/>
              </a:rPr>
              <a:t>Any </a:t>
            </a:r>
            <a:r>
              <a:rPr lang="en-AU" sz="1800" dirty="0" smtClean="0">
                <a:solidFill>
                  <a:srgbClr val="4A1A50"/>
                </a:solidFill>
                <a:latin typeface="Arial"/>
                <a:cs typeface="Arial"/>
              </a:rPr>
              <a:t>interface areas </a:t>
            </a:r>
            <a:r>
              <a:rPr lang="en-AU" sz="1800" dirty="0">
                <a:solidFill>
                  <a:srgbClr val="4A1A50"/>
                </a:solidFill>
                <a:latin typeface="Arial"/>
                <a:cs typeface="Arial"/>
              </a:rPr>
              <a:t>requiring clarity will be resolved </a:t>
            </a:r>
            <a:r>
              <a:rPr lang="en-AU" sz="1800" dirty="0" smtClean="0">
                <a:solidFill>
                  <a:srgbClr val="4A1A50"/>
                </a:solidFill>
                <a:latin typeface="Arial"/>
                <a:cs typeface="Arial"/>
              </a:rPr>
              <a:t>within </a:t>
            </a:r>
            <a:r>
              <a:rPr lang="en-AU" sz="1800" dirty="0">
                <a:solidFill>
                  <a:srgbClr val="4A1A50"/>
                </a:solidFill>
                <a:latin typeface="Arial"/>
                <a:cs typeface="Arial"/>
              </a:rPr>
              <a:t>launch sites </a:t>
            </a:r>
            <a:r>
              <a:rPr lang="en-AU" sz="1800" dirty="0" smtClean="0">
                <a:solidFill>
                  <a:srgbClr val="4A1A50"/>
                </a:solidFill>
                <a:latin typeface="Arial"/>
                <a:cs typeface="Arial"/>
              </a:rPr>
              <a:t>in </a:t>
            </a:r>
            <a:r>
              <a:rPr lang="en-AU" sz="1800" dirty="0">
                <a:solidFill>
                  <a:srgbClr val="4A1A50"/>
                </a:solidFill>
                <a:latin typeface="Arial"/>
                <a:cs typeface="Arial"/>
              </a:rPr>
              <a:t>the first instance, and </a:t>
            </a:r>
            <a:r>
              <a:rPr lang="en-AU" sz="1800" dirty="0" smtClean="0">
                <a:solidFill>
                  <a:srgbClr val="4A1A50"/>
                </a:solidFill>
                <a:latin typeface="Arial"/>
                <a:cs typeface="Arial"/>
              </a:rPr>
              <a:t>where further consideration is required will progress to States </a:t>
            </a:r>
            <a:r>
              <a:rPr lang="en-AU" sz="1800" dirty="0">
                <a:solidFill>
                  <a:srgbClr val="4A1A50"/>
                </a:solidFill>
                <a:latin typeface="Arial"/>
                <a:cs typeface="Arial"/>
              </a:rPr>
              <a:t>and </a:t>
            </a:r>
            <a:r>
              <a:rPr lang="en-AU" sz="1800" dirty="0" smtClean="0">
                <a:solidFill>
                  <a:srgbClr val="4A1A50"/>
                </a:solidFill>
                <a:latin typeface="Arial"/>
                <a:cs typeface="Arial"/>
              </a:rPr>
              <a:t>Commonwealth </a:t>
            </a:r>
            <a:endParaRPr lang="en-AU" sz="1800" dirty="0">
              <a:solidFill>
                <a:srgbClr val="4A1A50"/>
              </a:solidFill>
              <a:latin typeface="Arial"/>
              <a:cs typeface="Arial"/>
            </a:endParaRPr>
          </a:p>
          <a:p>
            <a:pPr lvl="0">
              <a:spcBef>
                <a:spcPts val="0"/>
              </a:spcBef>
              <a:spcAft>
                <a:spcPts val="1800"/>
              </a:spcAft>
            </a:pPr>
            <a:endParaRPr lang="en-AU" sz="1800" dirty="0" smtClean="0">
              <a:solidFill>
                <a:srgbClr val="4A1A50"/>
              </a:solidFill>
              <a:latin typeface="Arial"/>
              <a:cs typeface="Arial"/>
            </a:endParaRPr>
          </a:p>
        </p:txBody>
      </p:sp>
    </p:spTree>
    <p:extLst>
      <p:ext uri="{BB962C8B-B14F-4D97-AF65-F5344CB8AC3E}">
        <p14:creationId xmlns:p14="http://schemas.microsoft.com/office/powerpoint/2010/main" val="41920520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42015"/>
            <a:ext cx="8127402" cy="613187"/>
          </a:xfrm>
        </p:spPr>
        <p:txBody>
          <a:bodyPr anchor="t">
            <a:normAutofit/>
          </a:bodyPr>
          <a:lstStyle/>
          <a:p>
            <a:pPr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What is the interface?</a:t>
            </a:r>
          </a:p>
        </p:txBody>
      </p:sp>
      <p:sp>
        <p:nvSpPr>
          <p:cNvPr id="3" name="Content Placeholder 2"/>
          <p:cNvSpPr>
            <a:spLocks noGrp="1"/>
          </p:cNvSpPr>
          <p:nvPr>
            <p:ph idx="1"/>
          </p:nvPr>
        </p:nvSpPr>
        <p:spPr>
          <a:xfrm>
            <a:off x="355002" y="1955202"/>
            <a:ext cx="8229600" cy="4525963"/>
          </a:xfrm>
        </p:spPr>
        <p:txBody>
          <a:bodyPr>
            <a:normAutofit/>
          </a:bodyPr>
          <a:lstStyle/>
          <a:p>
            <a:pPr marL="0" indent="0">
              <a:lnSpc>
                <a:spcPct val="150000"/>
              </a:lnSpc>
              <a:spcBef>
                <a:spcPts val="1200"/>
              </a:spcBef>
              <a:buNone/>
            </a:pPr>
            <a:r>
              <a:rPr lang="en-AU" sz="2000" b="1" dirty="0">
                <a:solidFill>
                  <a:srgbClr val="4A1A50"/>
                </a:solidFill>
                <a:latin typeface="Arial" panose="020B0604020202020204" pitchFamily="34" charset="0"/>
                <a:cs typeface="Arial" panose="020B0604020202020204" pitchFamily="34" charset="0"/>
              </a:rPr>
              <a:t>Context for ‘reasonable and necessary</a:t>
            </a:r>
            <a:r>
              <a:rPr lang="en-AU" sz="2000" b="1" dirty="0" smtClean="0">
                <a:solidFill>
                  <a:srgbClr val="4A1A50"/>
                </a:solidFill>
                <a:latin typeface="Arial" panose="020B0604020202020204" pitchFamily="34" charset="0"/>
                <a:cs typeface="Arial" panose="020B0604020202020204" pitchFamily="34" charset="0"/>
              </a:rPr>
              <a:t>’</a:t>
            </a:r>
            <a:endParaRPr lang="en-AU" sz="2000" b="1" dirty="0">
              <a:solidFill>
                <a:srgbClr val="4A1A50"/>
              </a:solidFill>
              <a:latin typeface="Arial" panose="020B0604020202020204" pitchFamily="34" charset="0"/>
              <a:cs typeface="Arial" panose="020B0604020202020204" pitchFamily="34" charset="0"/>
            </a:endParaRPr>
          </a:p>
          <a:p>
            <a:pPr marL="460375" indent="-285750">
              <a:lnSpc>
                <a:spcPct val="150000"/>
              </a:lnSpc>
              <a:spcBef>
                <a:spcPts val="1200"/>
              </a:spcBef>
            </a:pPr>
            <a:r>
              <a:rPr lang="en-AU" sz="1800" dirty="0">
                <a:solidFill>
                  <a:srgbClr val="4A1A50"/>
                </a:solidFill>
                <a:latin typeface="Arial" pitchFamily="34" charset="0"/>
                <a:cs typeface="Arial" pitchFamily="34" charset="0"/>
              </a:rPr>
              <a:t>assists the participant to pursue goals, objectives </a:t>
            </a:r>
            <a:r>
              <a:rPr lang="en-AU" sz="1800" dirty="0" smtClean="0">
                <a:solidFill>
                  <a:srgbClr val="4A1A50"/>
                </a:solidFill>
                <a:latin typeface="Arial" pitchFamily="34" charset="0"/>
                <a:cs typeface="Arial" pitchFamily="34" charset="0"/>
              </a:rPr>
              <a:t>aspirations</a:t>
            </a:r>
            <a:endParaRPr lang="en-AU" sz="1800" dirty="0">
              <a:solidFill>
                <a:srgbClr val="4A1A50"/>
              </a:solidFill>
              <a:latin typeface="Arial" pitchFamily="34" charset="0"/>
              <a:cs typeface="Arial" pitchFamily="34" charset="0"/>
            </a:endParaRPr>
          </a:p>
          <a:p>
            <a:pPr marL="460375" indent="-285750">
              <a:lnSpc>
                <a:spcPct val="150000"/>
              </a:lnSpc>
              <a:spcBef>
                <a:spcPts val="1200"/>
              </a:spcBef>
            </a:pPr>
            <a:r>
              <a:rPr lang="en-AU" sz="1800" dirty="0" smtClean="0">
                <a:solidFill>
                  <a:srgbClr val="4A1A50"/>
                </a:solidFill>
                <a:latin typeface="Arial" pitchFamily="34" charset="0"/>
                <a:cs typeface="Arial" pitchFamily="34" charset="0"/>
              </a:rPr>
              <a:t>supports </a:t>
            </a:r>
            <a:r>
              <a:rPr lang="en-AU" sz="1800" dirty="0">
                <a:solidFill>
                  <a:srgbClr val="4A1A50"/>
                </a:solidFill>
                <a:latin typeface="Arial" pitchFamily="34" charset="0"/>
                <a:cs typeface="Arial" pitchFamily="34" charset="0"/>
              </a:rPr>
              <a:t>social and economic </a:t>
            </a:r>
            <a:r>
              <a:rPr lang="en-AU" sz="1800" dirty="0" smtClean="0">
                <a:solidFill>
                  <a:srgbClr val="4A1A50"/>
                </a:solidFill>
                <a:latin typeface="Arial" pitchFamily="34" charset="0"/>
                <a:cs typeface="Arial" pitchFamily="34" charset="0"/>
              </a:rPr>
              <a:t>participation </a:t>
            </a:r>
            <a:endParaRPr lang="en-AU" sz="1800" dirty="0">
              <a:solidFill>
                <a:srgbClr val="4A1A50"/>
              </a:solidFill>
              <a:latin typeface="Arial" pitchFamily="34" charset="0"/>
              <a:cs typeface="Arial" pitchFamily="34" charset="0"/>
            </a:endParaRPr>
          </a:p>
          <a:p>
            <a:pPr marL="460375" indent="-285750">
              <a:lnSpc>
                <a:spcPct val="150000"/>
              </a:lnSpc>
              <a:spcBef>
                <a:spcPts val="1200"/>
              </a:spcBef>
            </a:pPr>
            <a:r>
              <a:rPr lang="en-AU" sz="1800" dirty="0">
                <a:solidFill>
                  <a:srgbClr val="4A1A50"/>
                </a:solidFill>
                <a:latin typeface="Arial" pitchFamily="34" charset="0"/>
                <a:cs typeface="Arial" pitchFamily="34" charset="0"/>
              </a:rPr>
              <a:t>value for </a:t>
            </a:r>
            <a:r>
              <a:rPr lang="en-AU" sz="1800" dirty="0" smtClean="0">
                <a:solidFill>
                  <a:srgbClr val="4A1A50"/>
                </a:solidFill>
                <a:latin typeface="Arial" pitchFamily="34" charset="0"/>
                <a:cs typeface="Arial" pitchFamily="34" charset="0"/>
              </a:rPr>
              <a:t>money</a:t>
            </a:r>
            <a:endParaRPr lang="en-AU" sz="1800" dirty="0">
              <a:solidFill>
                <a:srgbClr val="4A1A50"/>
              </a:solidFill>
              <a:latin typeface="Arial" pitchFamily="34" charset="0"/>
              <a:cs typeface="Arial" pitchFamily="34" charset="0"/>
            </a:endParaRPr>
          </a:p>
          <a:p>
            <a:pPr marL="460375" indent="-285750">
              <a:lnSpc>
                <a:spcPct val="150000"/>
              </a:lnSpc>
              <a:spcBef>
                <a:spcPts val="1200"/>
              </a:spcBef>
            </a:pPr>
            <a:r>
              <a:rPr lang="en-AU" sz="1800" dirty="0">
                <a:solidFill>
                  <a:srgbClr val="4A1A50"/>
                </a:solidFill>
                <a:latin typeface="Arial" pitchFamily="34" charset="0"/>
                <a:cs typeface="Arial" pitchFamily="34" charset="0"/>
              </a:rPr>
              <a:t>is (or likely to be) effective and </a:t>
            </a:r>
            <a:r>
              <a:rPr lang="en-AU" sz="1800" dirty="0" smtClean="0">
                <a:solidFill>
                  <a:srgbClr val="4A1A50"/>
                </a:solidFill>
                <a:latin typeface="Arial" pitchFamily="34" charset="0"/>
                <a:cs typeface="Arial" pitchFamily="34" charset="0"/>
              </a:rPr>
              <a:t>beneficial</a:t>
            </a:r>
            <a:endParaRPr lang="en-AU" sz="1800" dirty="0">
              <a:solidFill>
                <a:srgbClr val="4A1A50"/>
              </a:solidFill>
              <a:latin typeface="Arial" pitchFamily="34" charset="0"/>
              <a:cs typeface="Arial" pitchFamily="34" charset="0"/>
            </a:endParaRPr>
          </a:p>
          <a:p>
            <a:pPr marL="460375" indent="-285750">
              <a:lnSpc>
                <a:spcPct val="150000"/>
              </a:lnSpc>
              <a:spcBef>
                <a:spcPts val="1200"/>
              </a:spcBef>
            </a:pPr>
            <a:r>
              <a:rPr lang="en-AU" sz="1800" dirty="0">
                <a:solidFill>
                  <a:srgbClr val="4A1A50"/>
                </a:solidFill>
                <a:latin typeface="Arial" pitchFamily="34" charset="0"/>
                <a:cs typeface="Arial" pitchFamily="34" charset="0"/>
              </a:rPr>
              <a:t>beyond what is reasonable to expect families, carers, informal networks and the community to </a:t>
            </a:r>
            <a:r>
              <a:rPr lang="en-AU" sz="1800" dirty="0" smtClean="0">
                <a:solidFill>
                  <a:srgbClr val="4A1A50"/>
                </a:solidFill>
                <a:latin typeface="Arial" pitchFamily="34" charset="0"/>
                <a:cs typeface="Arial" pitchFamily="34" charset="0"/>
              </a:rPr>
              <a:t>provide</a:t>
            </a:r>
          </a:p>
          <a:p>
            <a:pPr marL="460375" indent="-285750">
              <a:lnSpc>
                <a:spcPct val="150000"/>
              </a:lnSpc>
              <a:spcBef>
                <a:spcPts val="1200"/>
              </a:spcBef>
            </a:pPr>
            <a:r>
              <a:rPr lang="en-AU" sz="1800" dirty="0" smtClean="0">
                <a:solidFill>
                  <a:srgbClr val="4A1A50"/>
                </a:solidFill>
                <a:latin typeface="Arial" pitchFamily="34" charset="0"/>
                <a:cs typeface="Arial" pitchFamily="34" charset="0"/>
              </a:rPr>
              <a:t>Most appropriately funded by the NDIS, not through other systems. </a:t>
            </a:r>
            <a:endParaRPr lang="en-AU" sz="1800" dirty="0">
              <a:solidFill>
                <a:srgbClr val="4A1A50"/>
              </a:solidFill>
              <a:latin typeface="Arial" pitchFamily="34" charset="0"/>
              <a:cs typeface="Arial" pitchFamily="34" charset="0"/>
            </a:endParaRPr>
          </a:p>
          <a:p>
            <a:pPr lvl="0">
              <a:spcBef>
                <a:spcPts val="0"/>
              </a:spcBef>
              <a:spcAft>
                <a:spcPts val="1800"/>
              </a:spcAft>
            </a:pPr>
            <a:endParaRPr lang="en-AU" sz="1800" dirty="0" smtClean="0">
              <a:solidFill>
                <a:srgbClr val="4A1A50"/>
              </a:solidFill>
              <a:latin typeface="Arial"/>
              <a:cs typeface="Arial"/>
            </a:endParaRPr>
          </a:p>
        </p:txBody>
      </p:sp>
    </p:spTree>
    <p:extLst>
      <p:ext uri="{BB962C8B-B14F-4D97-AF65-F5344CB8AC3E}">
        <p14:creationId xmlns:p14="http://schemas.microsoft.com/office/powerpoint/2010/main" val="14664728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04"/>
            <a:ext cx="8127402" cy="613187"/>
          </a:xfrm>
        </p:spPr>
        <p:txBody>
          <a:bodyPr anchor="t">
            <a:normAutofit/>
          </a:bodyPr>
          <a:lstStyle/>
          <a:p>
            <a:pPr lvl="0"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Mental Health: Guiding principles</a:t>
            </a:r>
          </a:p>
        </p:txBody>
      </p:sp>
      <p:graphicFrame>
        <p:nvGraphicFramePr>
          <p:cNvPr id="5" name="Table 4"/>
          <p:cNvGraphicFramePr>
            <a:graphicFrameLocks noGrp="1"/>
          </p:cNvGraphicFramePr>
          <p:nvPr>
            <p:extLst>
              <p:ext uri="{D42A27DB-BD31-4B8C-83A1-F6EECF244321}">
                <p14:modId xmlns:p14="http://schemas.microsoft.com/office/powerpoint/2010/main" val="3347926761"/>
              </p:ext>
            </p:extLst>
          </p:nvPr>
        </p:nvGraphicFramePr>
        <p:xfrm>
          <a:off x="457200" y="1967156"/>
          <a:ext cx="8265460" cy="4276246"/>
        </p:xfrm>
        <a:graphic>
          <a:graphicData uri="http://schemas.openxmlformats.org/drawingml/2006/table">
            <a:tbl>
              <a:tblPr firstRow="1" bandRow="1">
                <a:tableStyleId>{5C22544A-7EE6-4342-B048-85BDC9FD1C3A}</a:tableStyleId>
              </a:tblPr>
              <a:tblGrid>
                <a:gridCol w="2918909"/>
                <a:gridCol w="5346551"/>
              </a:tblGrid>
              <a:tr h="2066962">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3200" b="1" dirty="0" smtClean="0">
                          <a:solidFill>
                            <a:schemeClr val="bg1"/>
                          </a:solidFill>
                          <a:latin typeface="Arial" panose="020B0604020202020204" pitchFamily="34" charset="0"/>
                          <a:cs typeface="Arial" panose="020B0604020202020204" pitchFamily="34" charset="0"/>
                        </a:rPr>
                        <a:t>NDIS</a:t>
                      </a:r>
                    </a:p>
                    <a:p>
                      <a:endParaRPr lang="en-AU" dirty="0"/>
                    </a:p>
                  </a:txBody>
                  <a:tcPr anchor="ctr"/>
                </a:tc>
                <a:tc>
                  <a:txBody>
                    <a:bodyPr/>
                    <a:lstStyle/>
                    <a:p>
                      <a:pPr marL="457200" lvl="1" indent="0">
                        <a:lnSpc>
                          <a:spcPct val="100000"/>
                        </a:lnSpc>
                        <a:buNone/>
                      </a:pPr>
                      <a:r>
                        <a:rPr lang="en-US" sz="2200" b="0" dirty="0" smtClean="0">
                          <a:solidFill>
                            <a:schemeClr val="bg1"/>
                          </a:solidFill>
                          <a:latin typeface="Arial" panose="020B0604020202020204" pitchFamily="34" charset="0"/>
                          <a:cs typeface="Arial" panose="020B0604020202020204" pitchFamily="34" charset="0"/>
                        </a:rPr>
                        <a:t>Managing a person’s ongoing function impairment </a:t>
                      </a:r>
                    </a:p>
                    <a:p>
                      <a:pPr marL="457200" lvl="1" indent="0">
                        <a:lnSpc>
                          <a:spcPct val="150000"/>
                        </a:lnSpc>
                        <a:buNone/>
                      </a:pPr>
                      <a:endParaRPr lang="en-US" sz="800" b="0" dirty="0" smtClean="0">
                        <a:solidFill>
                          <a:schemeClr val="bg1"/>
                        </a:solidFill>
                        <a:latin typeface="Arial" panose="020B0604020202020204" pitchFamily="34" charset="0"/>
                        <a:cs typeface="Arial" panose="020B0604020202020204" pitchFamily="34" charset="0"/>
                      </a:endParaRPr>
                    </a:p>
                    <a:p>
                      <a:pPr marL="457200" lvl="1" indent="0">
                        <a:lnSpc>
                          <a:spcPct val="100000"/>
                        </a:lnSpc>
                        <a:buNone/>
                      </a:pPr>
                      <a:r>
                        <a:rPr lang="en-AU" sz="1800" b="0" i="1" dirty="0" smtClean="0">
                          <a:solidFill>
                            <a:schemeClr val="bg1"/>
                          </a:solidFill>
                          <a:latin typeface="Arial" panose="020B0604020202020204" pitchFamily="34" charset="0"/>
                          <a:cs typeface="Arial" panose="020B0604020202020204" pitchFamily="34" charset="0"/>
                        </a:rPr>
                        <a:t>Examples; assistance with planning and decision making, community access</a:t>
                      </a:r>
                    </a:p>
                    <a:p>
                      <a:endParaRPr lang="en-AU" dirty="0"/>
                    </a:p>
                  </a:txBody>
                  <a:tcPr anchor="ctr"/>
                </a:tc>
              </a:tr>
              <a:tr h="2209284">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3200" b="1" dirty="0" smtClean="0">
                          <a:solidFill>
                            <a:srgbClr val="3480B4"/>
                          </a:solidFill>
                          <a:latin typeface="Arial" panose="020B0604020202020204" pitchFamily="34" charset="0"/>
                          <a:cs typeface="Arial" panose="020B0604020202020204" pitchFamily="34" charset="0"/>
                        </a:rPr>
                        <a:t>Mental health system</a:t>
                      </a:r>
                    </a:p>
                    <a:p>
                      <a:endParaRPr lang="en-AU" dirty="0"/>
                    </a:p>
                  </a:txBody>
                  <a:tcPr anchor="ctr"/>
                </a:tc>
                <a:tc>
                  <a:txBody>
                    <a:bodyPr/>
                    <a:lstStyle/>
                    <a:p>
                      <a:pPr marL="457200" lvl="1" indent="0">
                        <a:lnSpc>
                          <a:spcPct val="100000"/>
                        </a:lnSpc>
                        <a:buNone/>
                      </a:pPr>
                      <a:r>
                        <a:rPr lang="en-US" sz="2200" dirty="0" smtClean="0">
                          <a:solidFill>
                            <a:srgbClr val="3480B4"/>
                          </a:solidFill>
                          <a:latin typeface="Arial" panose="020B0604020202020204" pitchFamily="34" charset="0"/>
                          <a:cs typeface="Arial" panose="020B0604020202020204" pitchFamily="34" charset="0"/>
                        </a:rPr>
                        <a:t>Diagnosing and treating a mental health condition </a:t>
                      </a:r>
                    </a:p>
                    <a:p>
                      <a:pPr marL="457200" lvl="1" indent="0">
                        <a:lnSpc>
                          <a:spcPct val="150000"/>
                        </a:lnSpc>
                        <a:buNone/>
                      </a:pPr>
                      <a:endParaRPr lang="en-US" sz="800" dirty="0" smtClean="0">
                        <a:solidFill>
                          <a:srgbClr val="3480B4"/>
                        </a:solidFill>
                        <a:latin typeface="Arial" panose="020B0604020202020204" pitchFamily="34" charset="0"/>
                        <a:cs typeface="Arial" panose="020B0604020202020204" pitchFamily="34" charset="0"/>
                      </a:endParaRPr>
                    </a:p>
                    <a:p>
                      <a:pPr lvl="1">
                        <a:lnSpc>
                          <a:spcPct val="100000"/>
                        </a:lnSpc>
                        <a:buFont typeface="Arial" panose="020B0604020202020204" pitchFamily="34" charset="0"/>
                        <a:buNone/>
                      </a:pPr>
                      <a:r>
                        <a:rPr lang="en-AU" sz="1800" i="1" dirty="0" smtClean="0">
                          <a:solidFill>
                            <a:srgbClr val="3480B4"/>
                          </a:solidFill>
                          <a:latin typeface="Arial" panose="020B0604020202020204" pitchFamily="34" charset="0"/>
                          <a:cs typeface="Arial" panose="020B0604020202020204" pitchFamily="34" charset="0"/>
                        </a:rPr>
                        <a:t>Examples; general practitioner,</a:t>
                      </a:r>
                      <a:r>
                        <a:rPr lang="en-AU" sz="1800" i="1" baseline="0" dirty="0" smtClean="0">
                          <a:solidFill>
                            <a:srgbClr val="3480B4"/>
                          </a:solidFill>
                          <a:latin typeface="Arial" panose="020B0604020202020204" pitchFamily="34" charset="0"/>
                          <a:cs typeface="Arial" panose="020B0604020202020204" pitchFamily="34" charset="0"/>
                        </a:rPr>
                        <a:t> </a:t>
                      </a:r>
                      <a:r>
                        <a:rPr lang="en-AU" sz="1800" i="1" dirty="0" smtClean="0">
                          <a:solidFill>
                            <a:srgbClr val="3480B4"/>
                          </a:solidFill>
                          <a:latin typeface="Arial" panose="020B0604020202020204" pitchFamily="34" charset="0"/>
                          <a:cs typeface="Arial" panose="020B0604020202020204" pitchFamily="34" charset="0"/>
                        </a:rPr>
                        <a:t>psychiatry &amp; psychology, pharmaceuticals</a:t>
                      </a:r>
                    </a:p>
                    <a:p>
                      <a:endParaRPr lang="en-AU" dirty="0"/>
                    </a:p>
                  </a:txBody>
                  <a:tcPr anchor="ctr"/>
                </a:tc>
              </a:tr>
            </a:tbl>
          </a:graphicData>
        </a:graphic>
      </p:graphicFrame>
    </p:spTree>
    <p:extLst>
      <p:ext uri="{BB962C8B-B14F-4D97-AF65-F5344CB8AC3E}">
        <p14:creationId xmlns:p14="http://schemas.microsoft.com/office/powerpoint/2010/main" val="29773041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69403"/>
            <a:ext cx="8127402" cy="613187"/>
          </a:xfrm>
        </p:spPr>
        <p:txBody>
          <a:bodyPr anchor="t">
            <a:normAutofit/>
          </a:bodyPr>
          <a:lstStyle/>
          <a:p>
            <a:pPr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Mental Health: Service offer</a:t>
            </a:r>
          </a:p>
        </p:txBody>
      </p:sp>
      <p:graphicFrame>
        <p:nvGraphicFramePr>
          <p:cNvPr id="3" name="Table 2"/>
          <p:cNvGraphicFramePr>
            <a:graphicFrameLocks noGrp="1"/>
          </p:cNvGraphicFramePr>
          <p:nvPr>
            <p:extLst>
              <p:ext uri="{D42A27DB-BD31-4B8C-83A1-F6EECF244321}">
                <p14:modId xmlns:p14="http://schemas.microsoft.com/office/powerpoint/2010/main" val="3551153639"/>
              </p:ext>
            </p:extLst>
          </p:nvPr>
        </p:nvGraphicFramePr>
        <p:xfrm>
          <a:off x="548640" y="1882590"/>
          <a:ext cx="8035962" cy="4572000"/>
        </p:xfrm>
        <a:graphic>
          <a:graphicData uri="http://schemas.openxmlformats.org/drawingml/2006/table">
            <a:tbl>
              <a:tblPr firstRow="1" bandRow="1">
                <a:tableStyleId>{5C22544A-7EE6-4342-B048-85BDC9FD1C3A}</a:tableStyleId>
              </a:tblPr>
              <a:tblGrid>
                <a:gridCol w="2678654"/>
                <a:gridCol w="2678654"/>
                <a:gridCol w="2678654"/>
              </a:tblGrid>
              <a:tr h="47333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800" b="1" dirty="0" smtClean="0">
                          <a:solidFill>
                            <a:schemeClr val="bg1"/>
                          </a:solidFill>
                          <a:latin typeface="Arial" panose="020B0604020202020204" pitchFamily="34" charset="0"/>
                          <a:ea typeface="Times New Roman"/>
                          <a:cs typeface="Arial" panose="020B0604020202020204" pitchFamily="34" charset="0"/>
                        </a:rPr>
                        <a:t>Always NDIS </a:t>
                      </a:r>
                    </a:p>
                    <a:p>
                      <a:pPr algn="ctr"/>
                      <a:endParaRPr lang="en-AU" dirty="0">
                        <a:solidFill>
                          <a:schemeClr val="bg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800" b="1" dirty="0" smtClean="0">
                          <a:solidFill>
                            <a:schemeClr val="bg1"/>
                          </a:solidFill>
                          <a:latin typeface="Arial" panose="020B0604020202020204" pitchFamily="34" charset="0"/>
                          <a:ea typeface="Times New Roman"/>
                          <a:cs typeface="Arial" panose="020B0604020202020204" pitchFamily="34" charset="0"/>
                        </a:rPr>
                        <a:t>Context dependent </a:t>
                      </a:r>
                    </a:p>
                    <a:p>
                      <a:pPr algn="ctr"/>
                      <a:endParaRPr lang="en-AU" dirty="0">
                        <a:solidFill>
                          <a:schemeClr val="bg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800" b="1" dirty="0" smtClean="0">
                          <a:solidFill>
                            <a:schemeClr val="bg1"/>
                          </a:solidFill>
                          <a:latin typeface="Arial" panose="020B0604020202020204" pitchFamily="34" charset="0"/>
                          <a:cs typeface="Arial" panose="020B0604020202020204" pitchFamily="34" charset="0"/>
                        </a:rPr>
                        <a:t>Always Mental Health</a:t>
                      </a:r>
                    </a:p>
                    <a:p>
                      <a:pPr algn="ctr"/>
                      <a:endParaRPr lang="en-AU" dirty="0">
                        <a:solidFill>
                          <a:schemeClr val="bg1"/>
                        </a:solidFill>
                      </a:endParaRPr>
                    </a:p>
                  </a:txBody>
                  <a:tcPr anchor="ctr"/>
                </a:tc>
              </a:tr>
              <a:tr h="370840">
                <a:tc>
                  <a:txBody>
                    <a:bodyPr/>
                    <a:lstStyle/>
                    <a:p>
                      <a:pPr marL="285750" lvl="0" indent="-285750" defTabSz="914400">
                        <a:spcBef>
                          <a:spcPts val="600"/>
                        </a:spcBef>
                        <a:buFont typeface="Arial" panose="020B0604020202020204" pitchFamily="34" charset="0"/>
                        <a:buChar char="•"/>
                        <a:defRPr/>
                      </a:pPr>
                      <a:r>
                        <a:rPr lang="en-AU" dirty="0" smtClean="0">
                          <a:solidFill>
                            <a:srgbClr val="4A1A50"/>
                          </a:solidFill>
                          <a:latin typeface="Arial" panose="020B0604020202020204" pitchFamily="34" charset="0"/>
                          <a:ea typeface="Times New Roman"/>
                          <a:cs typeface="Arial" panose="020B0604020202020204" pitchFamily="34" charset="0"/>
                        </a:rPr>
                        <a:t>Personal and domestic assistance</a:t>
                      </a:r>
                    </a:p>
                    <a:p>
                      <a:pPr marL="285750" lvl="0" indent="-285750" defTabSz="914400">
                        <a:spcBef>
                          <a:spcPts val="600"/>
                        </a:spcBef>
                        <a:buFont typeface="Arial" panose="020B0604020202020204" pitchFamily="34" charset="0"/>
                        <a:buChar char="•"/>
                        <a:defRPr/>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defTabSz="914400">
                        <a:spcBef>
                          <a:spcPts val="600"/>
                        </a:spcBef>
                        <a:buFont typeface="Arial" panose="020B0604020202020204" pitchFamily="34" charset="0"/>
                        <a:buChar char="•"/>
                        <a:defRPr/>
                      </a:pPr>
                      <a:r>
                        <a:rPr lang="en-AU" dirty="0" smtClean="0">
                          <a:solidFill>
                            <a:srgbClr val="4A1A50"/>
                          </a:solidFill>
                          <a:latin typeface="Arial" panose="020B0604020202020204" pitchFamily="34" charset="0"/>
                          <a:ea typeface="Times New Roman"/>
                          <a:cs typeface="Arial" panose="020B0604020202020204" pitchFamily="34" charset="0"/>
                        </a:rPr>
                        <a:t>Engagement support</a:t>
                      </a:r>
                    </a:p>
                    <a:p>
                      <a:pPr marL="285750" lvl="0" indent="-285750" defTabSz="914400">
                        <a:spcBef>
                          <a:spcPts val="600"/>
                        </a:spcBef>
                        <a:buFont typeface="Arial" panose="020B0604020202020204" pitchFamily="34" charset="0"/>
                        <a:buChar char="•"/>
                        <a:defRPr/>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defTabSz="914400">
                        <a:spcBef>
                          <a:spcPts val="600"/>
                        </a:spcBef>
                        <a:buFont typeface="Arial" panose="020B0604020202020204" pitchFamily="34" charset="0"/>
                        <a:buChar char="•"/>
                        <a:defRPr/>
                      </a:pPr>
                      <a:r>
                        <a:rPr lang="en-AU" dirty="0" smtClean="0">
                          <a:solidFill>
                            <a:srgbClr val="4A1A50"/>
                          </a:solidFill>
                          <a:latin typeface="Arial" panose="020B0604020202020204" pitchFamily="34" charset="0"/>
                          <a:ea typeface="Times New Roman"/>
                          <a:cs typeface="Arial" panose="020B0604020202020204" pitchFamily="34" charset="0"/>
                        </a:rPr>
                        <a:t>Skills and capacity building</a:t>
                      </a:r>
                    </a:p>
                    <a:p>
                      <a:pPr marL="285750" lvl="0" indent="-285750" defTabSz="914400">
                        <a:spcBef>
                          <a:spcPts val="600"/>
                        </a:spcBef>
                        <a:buFont typeface="Arial" panose="020B0604020202020204" pitchFamily="34" charset="0"/>
                        <a:buChar char="•"/>
                        <a:defRPr/>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defTabSz="914400">
                        <a:spcBef>
                          <a:spcPts val="600"/>
                        </a:spcBef>
                        <a:buFont typeface="Arial" panose="020B0604020202020204" pitchFamily="34" charset="0"/>
                        <a:buChar char="•"/>
                        <a:defRPr/>
                      </a:pPr>
                      <a:r>
                        <a:rPr lang="en-AU" dirty="0" smtClean="0">
                          <a:solidFill>
                            <a:srgbClr val="4A1A50"/>
                          </a:solidFill>
                          <a:latin typeface="Arial" panose="020B0604020202020204" pitchFamily="34" charset="0"/>
                          <a:ea typeface="Times New Roman"/>
                          <a:cs typeface="Arial" panose="020B0604020202020204" pitchFamily="34" charset="0"/>
                        </a:rPr>
                        <a:t>Supported residential accommodation (non-clinical)</a:t>
                      </a:r>
                    </a:p>
                    <a:p>
                      <a:pPr marL="285750" lvl="0" indent="-285750" defTabSz="914400">
                        <a:spcBef>
                          <a:spcPts val="600"/>
                        </a:spcBef>
                        <a:buFont typeface="Arial" panose="020B0604020202020204" pitchFamily="34" charset="0"/>
                        <a:buChar char="•"/>
                        <a:defRPr/>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defTabSz="914400">
                        <a:spcBef>
                          <a:spcPts val="600"/>
                        </a:spcBef>
                        <a:buFont typeface="Arial" panose="020B0604020202020204" pitchFamily="34" charset="0"/>
                        <a:buChar char="•"/>
                        <a:defRPr/>
                      </a:pPr>
                      <a:r>
                        <a:rPr lang="en-AU" dirty="0" smtClean="0">
                          <a:solidFill>
                            <a:srgbClr val="4A1A50"/>
                          </a:solidFill>
                          <a:latin typeface="Arial" panose="020B0604020202020204" pitchFamily="34" charset="0"/>
                          <a:ea typeface="Times New Roman"/>
                          <a:cs typeface="Arial" panose="020B0604020202020204" pitchFamily="34" charset="0"/>
                        </a:rPr>
                        <a:t>Transport</a:t>
                      </a:r>
                    </a:p>
                    <a:p>
                      <a:endParaRPr lang="en-AU" dirty="0"/>
                    </a:p>
                  </a:txBody>
                  <a:tcPr/>
                </a:tc>
                <a:tc>
                  <a:txBody>
                    <a:bodyPr/>
                    <a:lstStyle/>
                    <a:p>
                      <a:pPr marL="285750" lvl="0" indent="-285750">
                        <a:buFont typeface="Arial" panose="020B0604020202020204" pitchFamily="34" charset="0"/>
                        <a:buChar char="•"/>
                      </a:pPr>
                      <a:endParaRPr lang="en-AU" dirty="0" smtClean="0">
                        <a:solidFill>
                          <a:srgbClr val="4A1A50"/>
                        </a:solidFill>
                        <a:latin typeface="Arial" panose="020B0604020202020204" pitchFamily="34" charset="0"/>
                        <a:ea typeface="Times New Roman"/>
                        <a:cs typeface="Arial" panose="020B0604020202020204" pitchFamily="34" charset="0"/>
                      </a:endParaRPr>
                    </a:p>
                    <a:p>
                      <a:pPr marL="285750" lvl="0" indent="-285750">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Complex case management</a:t>
                      </a:r>
                    </a:p>
                    <a:p>
                      <a:pPr marL="0" lvl="0" indent="0">
                        <a:buFont typeface="Arial" panose="020B0604020202020204" pitchFamily="34" charset="0"/>
                        <a:buNone/>
                      </a:pPr>
                      <a:endParaRPr lang="en-AU" dirty="0" smtClean="0">
                        <a:solidFill>
                          <a:srgbClr val="4A1A50"/>
                        </a:solidFill>
                        <a:latin typeface="Arial" panose="020B0604020202020204" pitchFamily="34" charset="0"/>
                        <a:ea typeface="Times New Roman"/>
                        <a:cs typeface="Arial" panose="020B0604020202020204" pitchFamily="34" charset="0"/>
                      </a:endParaRPr>
                    </a:p>
                    <a:p>
                      <a:pPr marL="285750" lvl="0" indent="-285750">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Counselling</a:t>
                      </a:r>
                    </a:p>
                    <a:p>
                      <a:pPr marL="0" lvl="0" indent="0">
                        <a:buFont typeface="Arial" panose="020B0604020202020204" pitchFamily="34" charset="0"/>
                        <a:buNone/>
                      </a:pPr>
                      <a:endParaRPr lang="en-AU" dirty="0" smtClean="0">
                        <a:solidFill>
                          <a:srgbClr val="4A1A50"/>
                        </a:solidFill>
                        <a:latin typeface="Arial" panose="020B0604020202020204" pitchFamily="34" charset="0"/>
                        <a:ea typeface="Times New Roman"/>
                        <a:cs typeface="Arial" panose="020B0604020202020204" pitchFamily="34" charset="0"/>
                      </a:endParaRPr>
                    </a:p>
                    <a:p>
                      <a:pPr marL="285750" lvl="0" indent="-285750">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Social work support </a:t>
                      </a:r>
                      <a:endParaRPr lang="en-AU" b="1" dirty="0" smtClean="0">
                        <a:solidFill>
                          <a:srgbClr val="4A1A50"/>
                        </a:solidFill>
                        <a:latin typeface="Arial" panose="020B0604020202020204" pitchFamily="34" charset="0"/>
                        <a:ea typeface="Times New Roman"/>
                        <a:cs typeface="Arial" panose="020B0604020202020204" pitchFamily="34" charset="0"/>
                      </a:endParaRPr>
                    </a:p>
                    <a:p>
                      <a:pPr lvl="0">
                        <a:spcBef>
                          <a:spcPts val="600"/>
                        </a:spcBef>
                      </a:pPr>
                      <a:endParaRPr lang="en-AU" sz="2000" b="1" dirty="0" smtClean="0">
                        <a:solidFill>
                          <a:srgbClr val="4A1A50"/>
                        </a:solidFill>
                        <a:latin typeface="Arial" panose="020B0604020202020204" pitchFamily="34" charset="0"/>
                        <a:cs typeface="Arial" panose="020B0604020202020204" pitchFamily="34" charset="0"/>
                      </a:endParaRPr>
                    </a:p>
                    <a:p>
                      <a:endParaRPr lang="en-AU" dirty="0"/>
                    </a:p>
                  </a:txBody>
                  <a:tcPr/>
                </a:tc>
                <a:tc>
                  <a:txBody>
                    <a:bodyPr/>
                    <a:lstStyle/>
                    <a:p>
                      <a:pPr marL="285750" lvl="0" indent="-285750">
                        <a:spcBef>
                          <a:spcPts val="600"/>
                        </a:spcBef>
                        <a:buFont typeface="Arial" panose="020B0604020202020204" pitchFamily="34" charset="0"/>
                        <a:buChar char="•"/>
                      </a:pPr>
                      <a:r>
                        <a:rPr lang="en-AU" dirty="0" smtClean="0">
                          <a:solidFill>
                            <a:srgbClr val="4A1A50"/>
                          </a:solidFill>
                          <a:latin typeface="Arial" panose="020B0604020202020204" pitchFamily="34" charset="0"/>
                          <a:cs typeface="Arial" panose="020B0604020202020204" pitchFamily="34" charset="0"/>
                        </a:rPr>
                        <a:t>D</a:t>
                      </a:r>
                      <a:r>
                        <a:rPr lang="en-AU" dirty="0" smtClean="0">
                          <a:solidFill>
                            <a:srgbClr val="4A1A50"/>
                          </a:solidFill>
                          <a:latin typeface="Arial" panose="020B0604020202020204" pitchFamily="34" charset="0"/>
                          <a:ea typeface="Times New Roman"/>
                          <a:cs typeface="Arial" panose="020B0604020202020204" pitchFamily="34" charset="0"/>
                        </a:rPr>
                        <a:t>iagnosis</a:t>
                      </a:r>
                    </a:p>
                    <a:p>
                      <a:pPr marL="0" lvl="0" indent="0">
                        <a:spcBef>
                          <a:spcPts val="600"/>
                        </a:spcBef>
                        <a:buFont typeface="Arial" panose="020B0604020202020204" pitchFamily="34" charset="0"/>
                        <a:buNone/>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a:spcBef>
                          <a:spcPts val="600"/>
                        </a:spcBef>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Clinical treatment</a:t>
                      </a:r>
                    </a:p>
                    <a:p>
                      <a:pPr marL="0" lvl="0" indent="0">
                        <a:spcBef>
                          <a:spcPts val="600"/>
                        </a:spcBef>
                        <a:buFont typeface="Arial" panose="020B0604020202020204" pitchFamily="34" charset="0"/>
                        <a:buNone/>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a:spcBef>
                          <a:spcPts val="600"/>
                        </a:spcBef>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All early residential care (clinical)</a:t>
                      </a:r>
                    </a:p>
                    <a:p>
                      <a:pPr marL="0" lvl="0" indent="0">
                        <a:spcBef>
                          <a:spcPts val="600"/>
                        </a:spcBef>
                        <a:buFont typeface="Arial" panose="020B0604020202020204" pitchFamily="34" charset="0"/>
                        <a:buNone/>
                      </a:pPr>
                      <a:endParaRPr lang="en-AU" sz="800" dirty="0" smtClean="0">
                        <a:solidFill>
                          <a:srgbClr val="4A1A50"/>
                        </a:solidFill>
                        <a:latin typeface="Arial" panose="020B0604020202020204" pitchFamily="34" charset="0"/>
                        <a:ea typeface="Times New Roman"/>
                        <a:cs typeface="Arial" panose="020B0604020202020204" pitchFamily="34" charset="0"/>
                      </a:endParaRPr>
                    </a:p>
                    <a:p>
                      <a:pPr marL="285750" lvl="0" indent="-285750">
                        <a:spcBef>
                          <a:spcPts val="600"/>
                        </a:spcBef>
                        <a:buFont typeface="Arial" panose="020B0604020202020204" pitchFamily="34" charset="0"/>
                        <a:buChar char="•"/>
                      </a:pPr>
                      <a:r>
                        <a:rPr lang="en-AU" dirty="0" smtClean="0">
                          <a:solidFill>
                            <a:srgbClr val="4A1A50"/>
                          </a:solidFill>
                          <a:latin typeface="Arial" panose="020B0604020202020204" pitchFamily="34" charset="0"/>
                          <a:ea typeface="Times New Roman"/>
                          <a:cs typeface="Arial" panose="020B0604020202020204" pitchFamily="34" charset="0"/>
                        </a:rPr>
                        <a:t>Clinical mental health outreach and crisis services</a:t>
                      </a:r>
                    </a:p>
                    <a:p>
                      <a:endParaRPr lang="en-AU" dirty="0"/>
                    </a:p>
                  </a:txBody>
                  <a:tcPr/>
                </a:tc>
              </a:tr>
            </a:tbl>
          </a:graphicData>
        </a:graphic>
      </p:graphicFrame>
    </p:spTree>
    <p:extLst>
      <p:ext uri="{BB962C8B-B14F-4D97-AF65-F5344CB8AC3E}">
        <p14:creationId xmlns:p14="http://schemas.microsoft.com/office/powerpoint/2010/main" val="27532840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5954"/>
            <a:ext cx="8127402" cy="613187"/>
          </a:xfrm>
        </p:spPr>
        <p:txBody>
          <a:bodyPr anchor="t">
            <a:normAutofit/>
          </a:bodyPr>
          <a:lstStyle/>
          <a:p>
            <a:pPr lvl="0"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People with psychiatric disability and the NDIS </a:t>
            </a:r>
          </a:p>
        </p:txBody>
      </p:sp>
      <p:sp>
        <p:nvSpPr>
          <p:cNvPr id="3" name="Content Placeholder 2"/>
          <p:cNvSpPr>
            <a:spLocks noGrp="1"/>
          </p:cNvSpPr>
          <p:nvPr>
            <p:ph idx="1"/>
          </p:nvPr>
        </p:nvSpPr>
        <p:spPr>
          <a:xfrm>
            <a:off x="355002" y="1869141"/>
            <a:ext cx="8229600" cy="4525963"/>
          </a:xfrm>
        </p:spPr>
        <p:txBody>
          <a:bodyPr/>
          <a:lstStyle/>
          <a:p>
            <a:pPr marL="285750" indent="-285750">
              <a:spcAft>
                <a:spcPts val="600"/>
              </a:spcAft>
              <a:buFont typeface="Arial" pitchFamily="34" charset="0"/>
              <a:buChar char="•"/>
            </a:pPr>
            <a:r>
              <a:rPr lang="en-AU" sz="1800" dirty="0">
                <a:solidFill>
                  <a:srgbClr val="4A1A50"/>
                </a:solidFill>
                <a:latin typeface="Arial"/>
                <a:cs typeface="Arial"/>
              </a:rPr>
              <a:t>A person with permanent and significant disability attributable to a </a:t>
            </a:r>
            <a:r>
              <a:rPr lang="en-AU" sz="1800" dirty="0" smtClean="0">
                <a:solidFill>
                  <a:srgbClr val="4A1A50"/>
                </a:solidFill>
                <a:latin typeface="Arial"/>
                <a:cs typeface="Arial"/>
              </a:rPr>
              <a:t>psychiatric condition </a:t>
            </a:r>
            <a:r>
              <a:rPr lang="en-AU" sz="1800" dirty="0">
                <a:solidFill>
                  <a:srgbClr val="4A1A50"/>
                </a:solidFill>
                <a:latin typeface="Arial"/>
                <a:cs typeface="Arial"/>
              </a:rPr>
              <a:t>may be able to access assistance from NDIS</a:t>
            </a:r>
          </a:p>
          <a:p>
            <a:pPr>
              <a:spcAft>
                <a:spcPts val="600"/>
              </a:spcAft>
            </a:pPr>
            <a:endParaRPr lang="en-AU" sz="800" dirty="0">
              <a:solidFill>
                <a:srgbClr val="4A1A50"/>
              </a:solidFill>
              <a:latin typeface="Arial"/>
              <a:cs typeface="Arial"/>
            </a:endParaRPr>
          </a:p>
          <a:p>
            <a:pPr marL="285750" indent="-285750">
              <a:spcAft>
                <a:spcPts val="600"/>
              </a:spcAft>
              <a:buFont typeface="Arial" pitchFamily="34" charset="0"/>
              <a:buChar char="•"/>
            </a:pPr>
            <a:r>
              <a:rPr lang="en-AU" sz="1800" dirty="0">
                <a:solidFill>
                  <a:srgbClr val="4A1A50"/>
                </a:solidFill>
                <a:latin typeface="Arial"/>
                <a:cs typeface="Arial"/>
              </a:rPr>
              <a:t>Access to </a:t>
            </a:r>
            <a:r>
              <a:rPr lang="en-AU" sz="1800" dirty="0" smtClean="0">
                <a:solidFill>
                  <a:srgbClr val="4A1A50"/>
                </a:solidFill>
                <a:latin typeface="Arial"/>
                <a:cs typeface="Arial"/>
              </a:rPr>
              <a:t>Scheme support based </a:t>
            </a:r>
            <a:r>
              <a:rPr lang="en-AU" sz="1800" dirty="0">
                <a:solidFill>
                  <a:srgbClr val="4A1A50"/>
                </a:solidFill>
                <a:latin typeface="Arial"/>
                <a:cs typeface="Arial"/>
              </a:rPr>
              <a:t>on the degree to which a person’s permanent </a:t>
            </a:r>
            <a:r>
              <a:rPr lang="en-AU" sz="1800" dirty="0" smtClean="0">
                <a:solidFill>
                  <a:srgbClr val="4A1A50"/>
                </a:solidFill>
                <a:latin typeface="Arial"/>
                <a:cs typeface="Arial"/>
              </a:rPr>
              <a:t>disability – including psychiatric impairment - </a:t>
            </a:r>
            <a:r>
              <a:rPr lang="en-AU" sz="1800" dirty="0">
                <a:solidFill>
                  <a:srgbClr val="4A1A50"/>
                </a:solidFill>
                <a:latin typeface="Arial"/>
                <a:cs typeface="Arial"/>
              </a:rPr>
              <a:t>impacts on their ability to participate in everyday life including work, education and in the community</a:t>
            </a:r>
          </a:p>
          <a:p>
            <a:pPr>
              <a:spcAft>
                <a:spcPts val="600"/>
              </a:spcAft>
            </a:pPr>
            <a:endParaRPr lang="en-AU" sz="800" dirty="0">
              <a:solidFill>
                <a:srgbClr val="4A1A50"/>
              </a:solidFill>
              <a:latin typeface="Arial"/>
              <a:cs typeface="Arial"/>
            </a:endParaRPr>
          </a:p>
          <a:p>
            <a:pPr marL="285750" indent="-285750">
              <a:spcAft>
                <a:spcPts val="600"/>
              </a:spcAft>
              <a:buFont typeface="Arial" pitchFamily="34" charset="0"/>
              <a:buChar char="•"/>
            </a:pPr>
            <a:r>
              <a:rPr lang="en-AU" sz="1800" dirty="0">
                <a:solidFill>
                  <a:srgbClr val="4A1A50"/>
                </a:solidFill>
                <a:latin typeface="Arial"/>
                <a:cs typeface="Arial"/>
              </a:rPr>
              <a:t>The Scheme will </a:t>
            </a:r>
            <a:r>
              <a:rPr lang="en-AU" sz="1800" dirty="0" smtClean="0">
                <a:solidFill>
                  <a:srgbClr val="4A1A50"/>
                </a:solidFill>
                <a:latin typeface="Arial"/>
                <a:cs typeface="Arial"/>
              </a:rPr>
              <a:t>be </a:t>
            </a:r>
            <a:r>
              <a:rPr lang="en-AU" sz="1800" dirty="0">
                <a:solidFill>
                  <a:srgbClr val="4A1A50"/>
                </a:solidFill>
                <a:latin typeface="Arial"/>
                <a:cs typeface="Arial"/>
              </a:rPr>
              <a:t>responsible for </a:t>
            </a:r>
            <a:r>
              <a:rPr lang="en-AU" sz="1800" dirty="0" smtClean="0">
                <a:solidFill>
                  <a:srgbClr val="4A1A50"/>
                </a:solidFill>
                <a:latin typeface="Arial"/>
                <a:cs typeface="Arial"/>
              </a:rPr>
              <a:t>non-clinical supports such as personal care and domestic assistance </a:t>
            </a:r>
          </a:p>
          <a:p>
            <a:pPr marL="0" indent="0">
              <a:spcAft>
                <a:spcPts val="600"/>
              </a:spcAft>
              <a:buNone/>
            </a:pPr>
            <a:endParaRPr lang="en-AU" sz="800" dirty="0" smtClean="0">
              <a:solidFill>
                <a:srgbClr val="4A1A50"/>
              </a:solidFill>
              <a:latin typeface="Arial"/>
              <a:cs typeface="Arial"/>
            </a:endParaRPr>
          </a:p>
          <a:p>
            <a:pPr marL="285750" indent="-285750">
              <a:spcAft>
                <a:spcPts val="600"/>
              </a:spcAft>
              <a:buFont typeface="Arial" pitchFamily="34" charset="0"/>
              <a:buChar char="•"/>
            </a:pPr>
            <a:r>
              <a:rPr lang="en-AU" sz="1800" dirty="0">
                <a:solidFill>
                  <a:srgbClr val="4A1A50"/>
                </a:solidFill>
                <a:latin typeface="Arial"/>
                <a:cs typeface="Arial"/>
              </a:rPr>
              <a:t>T</a:t>
            </a:r>
            <a:r>
              <a:rPr lang="en-AU" sz="1800" dirty="0" smtClean="0">
                <a:solidFill>
                  <a:srgbClr val="4A1A50"/>
                </a:solidFill>
                <a:latin typeface="Arial"/>
                <a:cs typeface="Arial"/>
              </a:rPr>
              <a:t>he </a:t>
            </a:r>
            <a:r>
              <a:rPr lang="en-AU" sz="1800" b="1" dirty="0" smtClean="0">
                <a:solidFill>
                  <a:srgbClr val="4A1A50"/>
                </a:solidFill>
                <a:latin typeface="Arial"/>
                <a:cs typeface="Arial"/>
              </a:rPr>
              <a:t>My Access Checker </a:t>
            </a:r>
            <a:r>
              <a:rPr lang="en-AU" sz="1800" dirty="0" smtClean="0">
                <a:solidFill>
                  <a:srgbClr val="4A1A50"/>
                </a:solidFill>
                <a:latin typeface="Arial"/>
                <a:cs typeface="Arial"/>
              </a:rPr>
              <a:t>is first point of contact </a:t>
            </a:r>
            <a:r>
              <a:rPr lang="en-AU" sz="1800" b="1" dirty="0" smtClean="0">
                <a:solidFill>
                  <a:srgbClr val="4A1A50"/>
                </a:solidFill>
                <a:latin typeface="Arial"/>
                <a:cs typeface="Arial"/>
              </a:rPr>
              <a:t>- </a:t>
            </a:r>
            <a:r>
              <a:rPr lang="en-AU" sz="1800" dirty="0" smtClean="0">
                <a:solidFill>
                  <a:srgbClr val="4A1A50"/>
                </a:solidFill>
                <a:latin typeface="Arial"/>
                <a:cs typeface="Arial"/>
              </a:rPr>
              <a:t>online tool gives an indication about whether a person may be able to access assistance from the Scheme</a:t>
            </a:r>
            <a:endParaRPr lang="en-AU" sz="1800" dirty="0">
              <a:solidFill>
                <a:srgbClr val="4A1A50"/>
              </a:solidFill>
              <a:latin typeface="Arial"/>
              <a:cs typeface="Arial"/>
            </a:endParaRPr>
          </a:p>
        </p:txBody>
      </p:sp>
    </p:spTree>
    <p:extLst>
      <p:ext uri="{BB962C8B-B14F-4D97-AF65-F5344CB8AC3E}">
        <p14:creationId xmlns:p14="http://schemas.microsoft.com/office/powerpoint/2010/main" val="4086552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0160"/>
            <a:ext cx="8127402" cy="613187"/>
          </a:xfrm>
        </p:spPr>
        <p:txBody>
          <a:bodyPr anchor="t">
            <a:normAutofit/>
          </a:bodyPr>
          <a:lstStyle/>
          <a:p>
            <a:pPr lvl="0" algn="l">
              <a:spcBef>
                <a:spcPts val="0"/>
              </a:spcBef>
              <a:spcAft>
                <a:spcPts val="1000"/>
              </a:spcAft>
            </a:pPr>
            <a:r>
              <a:rPr lang="en-AU" sz="2000" b="1" dirty="0">
                <a:solidFill>
                  <a:schemeClr val="tx2"/>
                </a:solidFill>
                <a:latin typeface="Arial" pitchFamily="34" charset="0"/>
                <a:ea typeface="+mn-ea"/>
                <a:cs typeface="Arial" pitchFamily="34" charset="0"/>
              </a:rPr>
              <a:t>Broader community awareness to support mental health</a:t>
            </a:r>
          </a:p>
        </p:txBody>
      </p:sp>
      <p:sp>
        <p:nvSpPr>
          <p:cNvPr id="3" name="Content Placeholder 2"/>
          <p:cNvSpPr>
            <a:spLocks noGrp="1"/>
          </p:cNvSpPr>
          <p:nvPr>
            <p:ph idx="1"/>
          </p:nvPr>
        </p:nvSpPr>
        <p:spPr>
          <a:xfrm>
            <a:off x="355002" y="1987475"/>
            <a:ext cx="8229600" cy="4525963"/>
          </a:xfrm>
        </p:spPr>
        <p:txBody>
          <a:bodyPr>
            <a:normAutofit/>
          </a:bodyPr>
          <a:lstStyle/>
          <a:p>
            <a:pPr marL="285750" indent="-285750">
              <a:spcAft>
                <a:spcPts val="600"/>
              </a:spcAft>
              <a:buFont typeface="Arial" pitchFamily="34" charset="0"/>
              <a:buChar char="•"/>
            </a:pPr>
            <a:r>
              <a:rPr lang="en-AU" sz="1800" dirty="0">
                <a:solidFill>
                  <a:srgbClr val="4A1A50"/>
                </a:solidFill>
                <a:latin typeface="Arial"/>
                <a:cs typeface="Arial"/>
              </a:rPr>
              <a:t>Understanding and awareness is the key</a:t>
            </a:r>
          </a:p>
          <a:p>
            <a:pPr lvl="1">
              <a:spcAft>
                <a:spcPts val="600"/>
              </a:spcAft>
              <a:buFont typeface="Arial" pitchFamily="34" charset="0"/>
              <a:buChar char="•"/>
            </a:pPr>
            <a:r>
              <a:rPr lang="en-AU" sz="1800" dirty="0">
                <a:solidFill>
                  <a:srgbClr val="4A1A50"/>
                </a:solidFill>
                <a:latin typeface="Arial"/>
                <a:cs typeface="Arial"/>
              </a:rPr>
              <a:t>Difference between mental health and mental illness</a:t>
            </a:r>
          </a:p>
          <a:p>
            <a:pPr lvl="1">
              <a:spcAft>
                <a:spcPts val="600"/>
              </a:spcAft>
              <a:buFont typeface="Arial" pitchFamily="34" charset="0"/>
              <a:buChar char="•"/>
            </a:pPr>
            <a:r>
              <a:rPr lang="en-AU" sz="1800" dirty="0">
                <a:solidFill>
                  <a:srgbClr val="4A1A50"/>
                </a:solidFill>
                <a:latin typeface="Arial"/>
                <a:cs typeface="Arial"/>
              </a:rPr>
              <a:t>Types and causes of mental illness</a:t>
            </a:r>
          </a:p>
          <a:p>
            <a:pPr lvl="1">
              <a:spcAft>
                <a:spcPts val="600"/>
              </a:spcAft>
              <a:buFont typeface="Arial" pitchFamily="34" charset="0"/>
              <a:buChar char="•"/>
            </a:pPr>
            <a:r>
              <a:rPr lang="en-AU" sz="1800" dirty="0">
                <a:solidFill>
                  <a:srgbClr val="4A1A50"/>
                </a:solidFill>
                <a:latin typeface="Arial"/>
                <a:cs typeface="Arial"/>
              </a:rPr>
              <a:t>Self and perceived stigma</a:t>
            </a:r>
          </a:p>
          <a:p>
            <a:pPr>
              <a:spcAft>
                <a:spcPts val="600"/>
              </a:spcAft>
            </a:pPr>
            <a:endParaRPr lang="en-AU" sz="1800" dirty="0">
              <a:solidFill>
                <a:srgbClr val="4A1A50"/>
              </a:solidFill>
              <a:latin typeface="Arial"/>
              <a:cs typeface="Arial"/>
            </a:endParaRPr>
          </a:p>
          <a:p>
            <a:pPr marL="285750" indent="-285750">
              <a:spcAft>
                <a:spcPts val="600"/>
              </a:spcAft>
              <a:buFont typeface="Arial" pitchFamily="34" charset="0"/>
              <a:buChar char="•"/>
            </a:pPr>
            <a:r>
              <a:rPr lang="en-AU" sz="1800" dirty="0" smtClean="0">
                <a:solidFill>
                  <a:srgbClr val="4A1A50"/>
                </a:solidFill>
                <a:latin typeface="Arial"/>
                <a:cs typeface="Arial"/>
              </a:rPr>
              <a:t>NDIS not solely responsible for opportunities </a:t>
            </a:r>
            <a:r>
              <a:rPr lang="en-AU" sz="1800" dirty="0">
                <a:solidFill>
                  <a:srgbClr val="4A1A50"/>
                </a:solidFill>
                <a:latin typeface="Arial"/>
                <a:cs typeface="Arial"/>
              </a:rPr>
              <a:t>and strategies to promote positive mental health</a:t>
            </a:r>
          </a:p>
          <a:p>
            <a:pPr>
              <a:spcAft>
                <a:spcPts val="600"/>
              </a:spcAft>
            </a:pPr>
            <a:endParaRPr lang="en-AU" sz="1800" dirty="0">
              <a:solidFill>
                <a:srgbClr val="4A1A50"/>
              </a:solidFill>
              <a:latin typeface="Arial"/>
              <a:cs typeface="Arial"/>
            </a:endParaRPr>
          </a:p>
          <a:p>
            <a:pPr marL="285750" indent="-285750">
              <a:spcAft>
                <a:spcPts val="600"/>
              </a:spcAft>
              <a:buFont typeface="Arial" pitchFamily="34" charset="0"/>
              <a:buChar char="•"/>
            </a:pPr>
            <a:r>
              <a:rPr lang="en-AU" sz="1800" dirty="0" smtClean="0">
                <a:solidFill>
                  <a:srgbClr val="4A1A50"/>
                </a:solidFill>
                <a:latin typeface="Arial"/>
                <a:cs typeface="Arial"/>
              </a:rPr>
              <a:t>Scheme will assist by ensuring </a:t>
            </a:r>
            <a:r>
              <a:rPr lang="en-AU" sz="1800" dirty="0">
                <a:solidFill>
                  <a:srgbClr val="4A1A50"/>
                </a:solidFill>
                <a:latin typeface="Arial"/>
                <a:cs typeface="Arial"/>
              </a:rPr>
              <a:t>social support </a:t>
            </a:r>
            <a:r>
              <a:rPr lang="en-AU" sz="1800" dirty="0" smtClean="0">
                <a:solidFill>
                  <a:srgbClr val="4A1A50"/>
                </a:solidFill>
                <a:latin typeface="Arial"/>
                <a:cs typeface="Arial"/>
              </a:rPr>
              <a:t>is considered as part of each person’s plan – especially important for  participants who have mental health issues</a:t>
            </a:r>
            <a:endParaRPr lang="en-AU" sz="1800" dirty="0">
              <a:solidFill>
                <a:srgbClr val="4A1A50"/>
              </a:solidFill>
              <a:latin typeface="Arial"/>
              <a:cs typeface="Arial"/>
            </a:endParaRPr>
          </a:p>
          <a:p>
            <a:pPr marL="0" lvl="0" indent="0">
              <a:spcBef>
                <a:spcPts val="0"/>
              </a:spcBef>
              <a:spcAft>
                <a:spcPts val="1800"/>
              </a:spcAft>
              <a:buNone/>
            </a:pPr>
            <a:endParaRPr lang="en-AU" sz="1800" dirty="0" smtClean="0">
              <a:solidFill>
                <a:srgbClr val="4A1A50"/>
              </a:solidFill>
              <a:latin typeface="Arial"/>
              <a:cs typeface="Arial"/>
            </a:endParaRPr>
          </a:p>
        </p:txBody>
      </p:sp>
    </p:spTree>
    <p:extLst>
      <p:ext uri="{BB962C8B-B14F-4D97-AF65-F5344CB8AC3E}">
        <p14:creationId xmlns:p14="http://schemas.microsoft.com/office/powerpoint/2010/main" val="1605591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8229600" cy="1143000"/>
          </a:xfrm>
        </p:spPr>
        <p:txBody>
          <a:bodyPr>
            <a:noAutofit/>
          </a:bodyPr>
          <a:lstStyle/>
          <a:p>
            <a:pPr algn="l">
              <a:spcAft>
                <a:spcPts val="1000"/>
              </a:spcAft>
            </a:pPr>
            <a:r>
              <a:rPr lang="en-AU" sz="2200" b="1" dirty="0">
                <a:solidFill>
                  <a:schemeClr val="tx2"/>
                </a:solidFill>
                <a:latin typeface="Arial" panose="020B0604020202020204" pitchFamily="34" charset="0"/>
                <a:cs typeface="Arial" panose="020B0604020202020204" pitchFamily="34" charset="0"/>
              </a:rPr>
              <a:t>NDIS wide gateway includes website, information products and other service entry points</a:t>
            </a:r>
          </a:p>
        </p:txBody>
      </p:sp>
      <p:sp>
        <p:nvSpPr>
          <p:cNvPr id="3" name="Content Placeholder 2"/>
          <p:cNvSpPr>
            <a:spLocks noGrp="1"/>
          </p:cNvSpPr>
          <p:nvPr>
            <p:ph idx="1"/>
          </p:nvPr>
        </p:nvSpPr>
        <p:spPr>
          <a:xfrm>
            <a:off x="323528" y="2127796"/>
            <a:ext cx="8640960" cy="4725144"/>
          </a:xfrm>
        </p:spPr>
        <p:txBody>
          <a:bodyPr>
            <a:normAutofit fontScale="47500" lnSpcReduction="20000"/>
          </a:bodyPr>
          <a:lstStyle/>
          <a:p>
            <a:pPr defTabSz="914400">
              <a:spcAft>
                <a:spcPts val="600"/>
              </a:spcAft>
            </a:pPr>
            <a:r>
              <a:rPr lang="en-AU" sz="3300" dirty="0">
                <a:solidFill>
                  <a:srgbClr val="4A1A50"/>
                </a:solidFill>
                <a:latin typeface="Arial"/>
                <a:cs typeface="Arial"/>
              </a:rPr>
              <a:t>Wide audience for information</a:t>
            </a:r>
          </a:p>
          <a:p>
            <a:pPr lvl="1" defTabSz="914400">
              <a:spcAft>
                <a:spcPts val="600"/>
              </a:spcAft>
            </a:pPr>
            <a:r>
              <a:rPr lang="en-AU" sz="3300" dirty="0">
                <a:solidFill>
                  <a:srgbClr val="4A1A50"/>
                </a:solidFill>
                <a:latin typeface="Arial"/>
                <a:cs typeface="Arial"/>
              </a:rPr>
              <a:t>General and detailed website content for all Australians and for those seeking to become participants including My Access Checker, Fact Sheets, and Operational Guidelines</a:t>
            </a:r>
          </a:p>
          <a:p>
            <a:pPr lvl="1" defTabSz="914400">
              <a:spcAft>
                <a:spcPts val="600"/>
              </a:spcAft>
            </a:pPr>
            <a:r>
              <a:rPr lang="en-AU" sz="3300" dirty="0">
                <a:solidFill>
                  <a:srgbClr val="4A1A50"/>
                </a:solidFill>
                <a:latin typeface="Arial"/>
                <a:cs typeface="Arial"/>
              </a:rPr>
              <a:t>Call centre and regional shop fronts</a:t>
            </a:r>
          </a:p>
          <a:p>
            <a:pPr lvl="1" defTabSz="914400">
              <a:spcAft>
                <a:spcPts val="600"/>
              </a:spcAft>
            </a:pPr>
            <a:r>
              <a:rPr lang="en-AU" sz="3300" dirty="0">
                <a:solidFill>
                  <a:srgbClr val="4A1A50"/>
                </a:solidFill>
                <a:latin typeface="Arial"/>
                <a:cs typeface="Arial"/>
              </a:rPr>
              <a:t>Regular community forums</a:t>
            </a:r>
          </a:p>
          <a:p>
            <a:pPr defTabSz="914400">
              <a:spcAft>
                <a:spcPts val="600"/>
              </a:spcAft>
            </a:pPr>
            <a:r>
              <a:rPr lang="en-AU" sz="3300" dirty="0">
                <a:solidFill>
                  <a:srgbClr val="4A1A50"/>
                </a:solidFill>
                <a:latin typeface="Arial"/>
                <a:cs typeface="Arial"/>
              </a:rPr>
              <a:t>Information to support inclusion of people with a disability in community and work</a:t>
            </a:r>
          </a:p>
          <a:p>
            <a:pPr defTabSz="914400">
              <a:spcAft>
                <a:spcPts val="600"/>
              </a:spcAft>
            </a:pPr>
            <a:r>
              <a:rPr lang="en-AU" sz="3300" dirty="0">
                <a:solidFill>
                  <a:srgbClr val="4A1A50"/>
                </a:solidFill>
                <a:latin typeface="Arial"/>
                <a:cs typeface="Arial"/>
              </a:rPr>
              <a:t>Information products for prospective participants</a:t>
            </a:r>
          </a:p>
          <a:p>
            <a:pPr lvl="1" defTabSz="914400">
              <a:spcAft>
                <a:spcPts val="600"/>
              </a:spcAft>
            </a:pPr>
            <a:r>
              <a:rPr lang="en-AU" sz="3300" dirty="0">
                <a:solidFill>
                  <a:srgbClr val="4A1A50"/>
                </a:solidFill>
                <a:latin typeface="Arial"/>
                <a:cs typeface="Arial"/>
              </a:rPr>
              <a:t>Access request kit</a:t>
            </a:r>
          </a:p>
          <a:p>
            <a:pPr defTabSz="914400">
              <a:spcAft>
                <a:spcPts val="600"/>
              </a:spcAft>
            </a:pPr>
            <a:r>
              <a:rPr lang="en-AU" sz="3300" dirty="0">
                <a:solidFill>
                  <a:srgbClr val="4A1A50"/>
                </a:solidFill>
                <a:latin typeface="Arial"/>
                <a:cs typeface="Arial"/>
              </a:rPr>
              <a:t>Information products for participants </a:t>
            </a:r>
          </a:p>
          <a:p>
            <a:pPr lvl="1" defTabSz="914400">
              <a:spcAft>
                <a:spcPts val="600"/>
              </a:spcAft>
            </a:pPr>
            <a:r>
              <a:rPr lang="en-AU" sz="3300" dirty="0">
                <a:solidFill>
                  <a:srgbClr val="4A1A50"/>
                </a:solidFill>
                <a:latin typeface="Arial"/>
                <a:cs typeface="Arial"/>
              </a:rPr>
              <a:t>My planning kit</a:t>
            </a:r>
          </a:p>
          <a:p>
            <a:pPr lvl="1" defTabSz="914400">
              <a:spcAft>
                <a:spcPts val="600"/>
              </a:spcAft>
            </a:pPr>
            <a:r>
              <a:rPr lang="en-AU" sz="3300" dirty="0">
                <a:solidFill>
                  <a:srgbClr val="4A1A50"/>
                </a:solidFill>
                <a:latin typeface="Arial"/>
                <a:cs typeface="Arial"/>
              </a:rPr>
              <a:t>My plan implementation kit</a:t>
            </a:r>
          </a:p>
          <a:p>
            <a:pPr lvl="1" defTabSz="914400">
              <a:spcAft>
                <a:spcPts val="600"/>
              </a:spcAft>
            </a:pPr>
            <a:r>
              <a:rPr lang="en-AU" sz="3300" dirty="0">
                <a:solidFill>
                  <a:srgbClr val="4A1A50"/>
                </a:solidFill>
                <a:latin typeface="Arial"/>
                <a:cs typeface="Arial"/>
              </a:rPr>
              <a:t>Local Reference Group providing advice on suitable engagement and communication developing culturally sensitive communication tools </a:t>
            </a:r>
          </a:p>
          <a:p>
            <a:pPr lvl="1" defTabSz="914400">
              <a:spcAft>
                <a:spcPts val="600"/>
              </a:spcAft>
            </a:pPr>
            <a:endParaRPr lang="en-AU" sz="1400" dirty="0" smtClean="0">
              <a:solidFill>
                <a:srgbClr val="4A1A50"/>
              </a:solidFill>
              <a:latin typeface="Arial"/>
              <a:cs typeface="Arial"/>
            </a:endParaRPr>
          </a:p>
          <a:p>
            <a:pPr lvl="1" defTabSz="914400">
              <a:spcAft>
                <a:spcPts val="600"/>
              </a:spcAft>
            </a:pPr>
            <a:endParaRPr lang="en-AU" sz="1400" dirty="0">
              <a:solidFill>
                <a:srgbClr val="4A1A50"/>
              </a:solidFill>
              <a:latin typeface="Arial"/>
              <a:cs typeface="Arial"/>
            </a:endParaRPr>
          </a:p>
        </p:txBody>
      </p:sp>
    </p:spTree>
    <p:extLst>
      <p:ext uri="{BB962C8B-B14F-4D97-AF65-F5344CB8AC3E}">
        <p14:creationId xmlns:p14="http://schemas.microsoft.com/office/powerpoint/2010/main" val="2140506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65" y="1406185"/>
            <a:ext cx="8640960" cy="494928"/>
          </a:xfrm>
        </p:spPr>
        <p:txBody>
          <a:bodyPr>
            <a:normAutofit/>
          </a:bodyPr>
          <a:lstStyle/>
          <a:p>
            <a:r>
              <a:rPr lang="en-AU" sz="2400" dirty="0">
                <a:solidFill>
                  <a:schemeClr val="tx2"/>
                </a:solidFill>
              </a:rPr>
              <a:t>To be successful the NDIA must</a:t>
            </a:r>
            <a:endParaRPr lang="en-AU" sz="2400" dirty="0"/>
          </a:p>
        </p:txBody>
      </p:sp>
      <p:sp>
        <p:nvSpPr>
          <p:cNvPr id="3" name="Content Placeholder 2"/>
          <p:cNvSpPr>
            <a:spLocks noGrp="1"/>
          </p:cNvSpPr>
          <p:nvPr>
            <p:ph idx="1"/>
          </p:nvPr>
        </p:nvSpPr>
        <p:spPr>
          <a:xfrm>
            <a:off x="133186" y="2021984"/>
            <a:ext cx="8424936" cy="4525963"/>
          </a:xfrm>
        </p:spPr>
        <p:txBody>
          <a:bodyPr/>
          <a:lstStyle/>
          <a:p>
            <a:pPr lvl="1"/>
            <a:r>
              <a:rPr lang="en-AU" sz="1900" dirty="0">
                <a:solidFill>
                  <a:srgbClr val="4A1A50"/>
                </a:solidFill>
              </a:rPr>
              <a:t>Keep the three pillars in balance</a:t>
            </a:r>
          </a:p>
          <a:p>
            <a:pPr lvl="1"/>
            <a:endParaRPr lang="en-AU" sz="1900" dirty="0">
              <a:solidFill>
                <a:srgbClr val="4A1A50"/>
              </a:solidFill>
            </a:endParaRPr>
          </a:p>
          <a:p>
            <a:pPr lvl="1"/>
            <a:r>
              <a:rPr lang="en-AU" sz="1900" dirty="0">
                <a:solidFill>
                  <a:srgbClr val="4A1A50"/>
                </a:solidFill>
              </a:rPr>
              <a:t>Ensure the Scheme is sustainable </a:t>
            </a:r>
          </a:p>
          <a:p>
            <a:pPr lvl="2">
              <a:buFont typeface="Courier New" panose="02070309020205020404" pitchFamily="49" charset="0"/>
              <a:buChar char="o"/>
            </a:pPr>
            <a:r>
              <a:rPr lang="en-AU" sz="1900" dirty="0">
                <a:solidFill>
                  <a:srgbClr val="4A1A50"/>
                </a:solidFill>
              </a:rPr>
              <a:t>within the funding envelope</a:t>
            </a:r>
          </a:p>
          <a:p>
            <a:pPr lvl="2">
              <a:buFont typeface="Courier New" panose="02070309020205020404" pitchFamily="49" charset="0"/>
              <a:buChar char="o"/>
            </a:pPr>
            <a:endParaRPr lang="en-AU" sz="1900" dirty="0">
              <a:solidFill>
                <a:srgbClr val="4A1A50"/>
              </a:solidFill>
            </a:endParaRPr>
          </a:p>
          <a:p>
            <a:pPr lvl="1"/>
            <a:r>
              <a:rPr lang="en-AU" sz="1900" dirty="0">
                <a:solidFill>
                  <a:srgbClr val="4A1A50"/>
                </a:solidFill>
              </a:rPr>
              <a:t>Ensure the delivery of the Scheme is both efficient and effective </a:t>
            </a:r>
          </a:p>
          <a:p>
            <a:pPr lvl="2">
              <a:buFont typeface="Courier New" panose="02070309020205020404" pitchFamily="49" charset="0"/>
              <a:buChar char="o"/>
            </a:pPr>
            <a:r>
              <a:rPr lang="en-AU" sz="1900" dirty="0">
                <a:solidFill>
                  <a:srgbClr val="4A1A50"/>
                </a:solidFill>
              </a:rPr>
              <a:t>deliver on time within the costs agreed with Government</a:t>
            </a:r>
          </a:p>
          <a:p>
            <a:pPr lvl="2">
              <a:buFont typeface="Courier New" panose="02070309020205020404" pitchFamily="49" charset="0"/>
              <a:buChar char="o"/>
            </a:pPr>
            <a:endParaRPr lang="en-AU" sz="1900" dirty="0">
              <a:solidFill>
                <a:srgbClr val="4A1A50"/>
              </a:solidFill>
            </a:endParaRPr>
          </a:p>
          <a:p>
            <a:pPr lvl="1"/>
            <a:r>
              <a:rPr lang="en-AU" sz="1900" dirty="0">
                <a:solidFill>
                  <a:srgbClr val="4A1A50"/>
                </a:solidFill>
              </a:rPr>
              <a:t>Improve outcomes for people with a disability</a:t>
            </a:r>
          </a:p>
          <a:p>
            <a:pPr lvl="2">
              <a:buFont typeface="Courier New" panose="02070309020205020404" pitchFamily="49" charset="0"/>
              <a:buChar char="o"/>
            </a:pPr>
            <a:r>
              <a:rPr lang="en-AU" sz="1900" dirty="0">
                <a:solidFill>
                  <a:srgbClr val="4A1A50"/>
                </a:solidFill>
              </a:rPr>
              <a:t> tell the story about those improvements </a:t>
            </a:r>
          </a:p>
          <a:p>
            <a:endParaRPr lang="en-AU" dirty="0"/>
          </a:p>
        </p:txBody>
      </p:sp>
    </p:spTree>
    <p:extLst>
      <p:ext uri="{BB962C8B-B14F-4D97-AF65-F5344CB8AC3E}">
        <p14:creationId xmlns:p14="http://schemas.microsoft.com/office/powerpoint/2010/main" val="3230859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457200" y="2162287"/>
            <a:ext cx="8291264" cy="4480187"/>
          </a:xfrm>
        </p:spPr>
        <p:txBody>
          <a:bodyPr/>
          <a:lstStyle/>
          <a:p>
            <a:pPr>
              <a:spcAft>
                <a:spcPts val="1800"/>
              </a:spcAft>
            </a:pPr>
            <a:r>
              <a:rPr lang="en-AU" dirty="0">
                <a:solidFill>
                  <a:srgbClr val="4A1A50"/>
                </a:solidFill>
                <a:latin typeface="Arial"/>
                <a:cs typeface="Arial"/>
              </a:rPr>
              <a:t>Supports tailored to individual needs</a:t>
            </a:r>
          </a:p>
          <a:p>
            <a:pPr>
              <a:spcAft>
                <a:spcPts val="1800"/>
              </a:spcAft>
            </a:pPr>
            <a:r>
              <a:rPr lang="en-AU" dirty="0">
                <a:solidFill>
                  <a:srgbClr val="4A1A50"/>
                </a:solidFill>
                <a:latin typeface="Arial"/>
                <a:cs typeface="Arial"/>
              </a:rPr>
              <a:t>Insurance approach for more stable long </a:t>
            </a:r>
            <a:r>
              <a:rPr lang="en-AU" dirty="0" smtClean="0">
                <a:solidFill>
                  <a:srgbClr val="4A1A50"/>
                </a:solidFill>
                <a:latin typeface="Arial"/>
                <a:cs typeface="Arial"/>
              </a:rPr>
              <a:t>term costs </a:t>
            </a:r>
            <a:r>
              <a:rPr lang="en-AU" dirty="0">
                <a:solidFill>
                  <a:srgbClr val="4A1A50"/>
                </a:solidFill>
                <a:latin typeface="Arial"/>
                <a:cs typeface="Arial"/>
              </a:rPr>
              <a:t>and better outcomes</a:t>
            </a:r>
          </a:p>
          <a:p>
            <a:pPr>
              <a:spcAft>
                <a:spcPts val="1800"/>
              </a:spcAft>
            </a:pPr>
            <a:r>
              <a:rPr lang="en-AU" dirty="0">
                <a:solidFill>
                  <a:srgbClr val="4A1A50"/>
                </a:solidFill>
                <a:latin typeface="Arial"/>
                <a:cs typeface="Arial"/>
              </a:rPr>
              <a:t>Choice and control is central</a:t>
            </a:r>
          </a:p>
          <a:p>
            <a:pPr>
              <a:spcAft>
                <a:spcPts val="1800"/>
              </a:spcAft>
            </a:pPr>
            <a:r>
              <a:rPr lang="en-AU" dirty="0">
                <a:solidFill>
                  <a:srgbClr val="4A1A50"/>
                </a:solidFill>
                <a:latin typeface="Arial"/>
                <a:cs typeface="Arial"/>
              </a:rPr>
              <a:t>Needs driven rather than </a:t>
            </a:r>
            <a:r>
              <a:rPr lang="en-AU" dirty="0" smtClean="0">
                <a:solidFill>
                  <a:srgbClr val="4A1A50"/>
                </a:solidFill>
                <a:latin typeface="Arial"/>
                <a:cs typeface="Arial"/>
              </a:rPr>
              <a:t>rationed funding</a:t>
            </a:r>
            <a:endParaRPr lang="en-AU" dirty="0">
              <a:solidFill>
                <a:srgbClr val="4A1A50"/>
              </a:solidFill>
              <a:latin typeface="Arial"/>
              <a:cs typeface="Arial"/>
            </a:endParaRPr>
          </a:p>
          <a:p>
            <a:pPr>
              <a:spcAft>
                <a:spcPts val="1800"/>
              </a:spcAft>
            </a:pPr>
            <a:r>
              <a:rPr lang="en-AU" dirty="0">
                <a:solidFill>
                  <a:srgbClr val="4A1A50"/>
                </a:solidFill>
                <a:latin typeface="Arial"/>
                <a:cs typeface="Arial"/>
              </a:rPr>
              <a:t>Delivered in local community</a:t>
            </a:r>
          </a:p>
          <a:p>
            <a:pPr>
              <a:spcAft>
                <a:spcPts val="1800"/>
              </a:spcAft>
            </a:pPr>
            <a:r>
              <a:rPr lang="en-AU" dirty="0">
                <a:solidFill>
                  <a:srgbClr val="4A1A50"/>
                </a:solidFill>
                <a:latin typeface="Arial"/>
                <a:cs typeface="Arial"/>
              </a:rPr>
              <a:t>Working towards national </a:t>
            </a:r>
            <a:r>
              <a:rPr lang="en-AU" dirty="0" smtClean="0">
                <a:solidFill>
                  <a:srgbClr val="4A1A50"/>
                </a:solidFill>
                <a:latin typeface="Arial"/>
                <a:cs typeface="Arial"/>
              </a:rPr>
              <a:t>coverage</a:t>
            </a:r>
            <a:endParaRPr lang="en-AU" dirty="0">
              <a:solidFill>
                <a:srgbClr val="4A1A50"/>
              </a:solidFill>
              <a:latin typeface="Arial"/>
              <a:cs typeface="Arial"/>
            </a:endParaRPr>
          </a:p>
        </p:txBody>
      </p:sp>
      <p:sp>
        <p:nvSpPr>
          <p:cNvPr id="2" name="Title 1"/>
          <p:cNvSpPr>
            <a:spLocks noGrp="1"/>
          </p:cNvSpPr>
          <p:nvPr>
            <p:ph type="title"/>
          </p:nvPr>
        </p:nvSpPr>
        <p:spPr>
          <a:xfrm>
            <a:off x="457200" y="1372236"/>
            <a:ext cx="8617226" cy="617929"/>
          </a:xfrm>
        </p:spPr>
        <p:txBody>
          <a:bodyPr>
            <a:normAutofit/>
          </a:bodyPr>
          <a:lstStyle/>
          <a:p>
            <a:r>
              <a:rPr lang="en-AU" sz="2200" dirty="0" smtClean="0">
                <a:solidFill>
                  <a:schemeClr val="tx2"/>
                </a:solidFill>
              </a:rPr>
              <a:t>The NDIS is the new way of delivering disability support</a:t>
            </a:r>
            <a:endParaRPr lang="en-AU" sz="2200" dirty="0">
              <a:solidFill>
                <a:schemeClr val="tx2"/>
              </a:solidFill>
            </a:endParaRPr>
          </a:p>
        </p:txBody>
      </p:sp>
    </p:spTree>
    <p:extLst>
      <p:ext uri="{BB962C8B-B14F-4D97-AF65-F5344CB8AC3E}">
        <p14:creationId xmlns:p14="http://schemas.microsoft.com/office/powerpoint/2010/main" val="358975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884" y="1384670"/>
            <a:ext cx="8640960" cy="494928"/>
          </a:xfrm>
        </p:spPr>
        <p:txBody>
          <a:bodyPr>
            <a:normAutofit/>
          </a:bodyPr>
          <a:lstStyle/>
          <a:p>
            <a:r>
              <a:rPr lang="en-AU" sz="2400" dirty="0">
                <a:solidFill>
                  <a:schemeClr val="tx2"/>
                </a:solidFill>
              </a:rPr>
              <a:t>Feedback from the trial sites – early trends</a:t>
            </a:r>
            <a:endParaRPr lang="en-AU" sz="2400" dirty="0"/>
          </a:p>
        </p:txBody>
      </p:sp>
      <p:sp>
        <p:nvSpPr>
          <p:cNvPr id="3" name="Content Placeholder 2"/>
          <p:cNvSpPr>
            <a:spLocks noGrp="1"/>
          </p:cNvSpPr>
          <p:nvPr>
            <p:ph idx="1"/>
          </p:nvPr>
        </p:nvSpPr>
        <p:spPr>
          <a:xfrm>
            <a:off x="251520" y="2204864"/>
            <a:ext cx="7920880" cy="4525963"/>
          </a:xfrm>
        </p:spPr>
        <p:txBody>
          <a:bodyPr>
            <a:normAutofit/>
          </a:bodyPr>
          <a:lstStyle/>
          <a:p>
            <a:r>
              <a:rPr lang="en-AU" dirty="0">
                <a:solidFill>
                  <a:srgbClr val="4A1A50"/>
                </a:solidFill>
              </a:rPr>
              <a:t>Expectations about the Scheme and what it will deliver are high</a:t>
            </a:r>
          </a:p>
          <a:p>
            <a:endParaRPr lang="en-AU" dirty="0">
              <a:solidFill>
                <a:srgbClr val="4A1A50"/>
              </a:solidFill>
            </a:endParaRPr>
          </a:p>
          <a:p>
            <a:r>
              <a:rPr lang="en-AU" dirty="0">
                <a:solidFill>
                  <a:srgbClr val="4A1A50"/>
                </a:solidFill>
              </a:rPr>
              <a:t>Numbers of access requests significantly higher than predicted</a:t>
            </a:r>
          </a:p>
          <a:p>
            <a:endParaRPr lang="en-AU" dirty="0">
              <a:solidFill>
                <a:srgbClr val="4A1A50"/>
              </a:solidFill>
            </a:endParaRPr>
          </a:p>
          <a:p>
            <a:r>
              <a:rPr lang="en-AU" dirty="0">
                <a:solidFill>
                  <a:srgbClr val="4A1A50"/>
                </a:solidFill>
              </a:rPr>
              <a:t>The time taken to finalise plans has been longer than expected </a:t>
            </a:r>
          </a:p>
          <a:p>
            <a:endParaRPr lang="en-AU" dirty="0">
              <a:solidFill>
                <a:srgbClr val="4A1A50"/>
              </a:solidFill>
            </a:endParaRPr>
          </a:p>
          <a:p>
            <a:r>
              <a:rPr lang="en-AU" dirty="0">
                <a:solidFill>
                  <a:srgbClr val="4A1A50"/>
                </a:solidFill>
              </a:rPr>
              <a:t>Estimated numbers of people entering the Scheme have been lower than anticipated</a:t>
            </a:r>
          </a:p>
          <a:p>
            <a:pPr marL="0" indent="0">
              <a:buNone/>
            </a:pPr>
            <a:r>
              <a:rPr lang="en-AU" dirty="0">
                <a:solidFill>
                  <a:srgbClr val="4A1A50"/>
                </a:solidFill>
              </a:rPr>
              <a:t>AND</a:t>
            </a:r>
          </a:p>
          <a:p>
            <a:r>
              <a:rPr lang="en-AU" dirty="0">
                <a:solidFill>
                  <a:srgbClr val="4A1A50"/>
                </a:solidFill>
              </a:rPr>
              <a:t>Feedback from participants and NDIA staff have identified a number of areas where improvements can be readily effected – and these have been and will continue to be rolled out</a:t>
            </a:r>
          </a:p>
          <a:p>
            <a:endParaRPr lang="en-AU" dirty="0"/>
          </a:p>
        </p:txBody>
      </p:sp>
    </p:spTree>
    <p:extLst>
      <p:ext uri="{BB962C8B-B14F-4D97-AF65-F5344CB8AC3E}">
        <p14:creationId xmlns:p14="http://schemas.microsoft.com/office/powerpoint/2010/main" val="3387295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040" y="1309328"/>
            <a:ext cx="8640960" cy="494928"/>
          </a:xfrm>
        </p:spPr>
        <p:txBody>
          <a:bodyPr>
            <a:normAutofit/>
          </a:bodyPr>
          <a:lstStyle/>
          <a:p>
            <a:r>
              <a:rPr lang="en-AU" sz="2400" dirty="0">
                <a:solidFill>
                  <a:schemeClr val="tx2"/>
                </a:solidFill>
              </a:rPr>
              <a:t>Refining the Scheme </a:t>
            </a:r>
            <a:endParaRPr lang="en-AU" sz="2400" dirty="0"/>
          </a:p>
        </p:txBody>
      </p:sp>
      <p:sp>
        <p:nvSpPr>
          <p:cNvPr id="3" name="Content Placeholder 2"/>
          <p:cNvSpPr>
            <a:spLocks noGrp="1"/>
          </p:cNvSpPr>
          <p:nvPr>
            <p:ph idx="1"/>
          </p:nvPr>
        </p:nvSpPr>
        <p:spPr>
          <a:xfrm>
            <a:off x="251520" y="1914408"/>
            <a:ext cx="8496944" cy="4525963"/>
          </a:xfrm>
        </p:spPr>
        <p:txBody>
          <a:bodyPr>
            <a:normAutofit/>
          </a:bodyPr>
          <a:lstStyle/>
          <a:p>
            <a:r>
              <a:rPr lang="en-AU" dirty="0">
                <a:solidFill>
                  <a:srgbClr val="4A1A50"/>
                </a:solidFill>
              </a:rPr>
              <a:t>Stronger emphasis on evidence based approach for change </a:t>
            </a:r>
          </a:p>
          <a:p>
            <a:pPr marL="0" indent="0">
              <a:buNone/>
            </a:pPr>
            <a:r>
              <a:rPr lang="en-AU" dirty="0">
                <a:solidFill>
                  <a:srgbClr val="4A1A50"/>
                </a:solidFill>
              </a:rPr>
              <a:t> </a:t>
            </a:r>
          </a:p>
          <a:p>
            <a:r>
              <a:rPr lang="en-AU" dirty="0">
                <a:solidFill>
                  <a:srgbClr val="4A1A50"/>
                </a:solidFill>
              </a:rPr>
              <a:t>Streamlining the process for determining whether an individual meets the access requirements, including shortening the assessment process </a:t>
            </a:r>
          </a:p>
          <a:p>
            <a:endParaRPr lang="en-AU" dirty="0">
              <a:solidFill>
                <a:srgbClr val="4A1A50"/>
              </a:solidFill>
            </a:endParaRPr>
          </a:p>
          <a:p>
            <a:r>
              <a:rPr lang="en-AU" dirty="0">
                <a:solidFill>
                  <a:srgbClr val="4A1A50"/>
                </a:solidFill>
              </a:rPr>
              <a:t>Better guidance for decision makers especially in relation to reasonable and necessary supports</a:t>
            </a:r>
          </a:p>
          <a:p>
            <a:endParaRPr lang="en-AU" dirty="0">
              <a:solidFill>
                <a:srgbClr val="4A1A50"/>
              </a:solidFill>
            </a:endParaRPr>
          </a:p>
          <a:p>
            <a:r>
              <a:rPr lang="en-AU" dirty="0">
                <a:solidFill>
                  <a:srgbClr val="4A1A50"/>
                </a:solidFill>
              </a:rPr>
              <a:t>Better communication with community to understand reasonable and necessary concepts</a:t>
            </a:r>
          </a:p>
          <a:p>
            <a:endParaRPr lang="en-AU" dirty="0">
              <a:solidFill>
                <a:srgbClr val="4A1A50"/>
              </a:solidFill>
            </a:endParaRPr>
          </a:p>
          <a:p>
            <a:r>
              <a:rPr lang="en-AU" dirty="0">
                <a:solidFill>
                  <a:srgbClr val="4A1A50"/>
                </a:solidFill>
              </a:rPr>
              <a:t>Streamlined administration and plan implementation to reduce the administrative burden on NDIA staff and scheme participants</a:t>
            </a:r>
          </a:p>
          <a:p>
            <a:endParaRPr lang="en-AU" dirty="0"/>
          </a:p>
        </p:txBody>
      </p:sp>
    </p:spTree>
    <p:extLst>
      <p:ext uri="{BB962C8B-B14F-4D97-AF65-F5344CB8AC3E}">
        <p14:creationId xmlns:p14="http://schemas.microsoft.com/office/powerpoint/2010/main" val="1608957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484784"/>
            <a:ext cx="8604448" cy="4519186"/>
          </a:xfrm>
          <a:prstGeom prst="rect">
            <a:avLst/>
          </a:prstGeom>
          <a:noFill/>
        </p:spPr>
        <p:txBody>
          <a:bodyPr wrap="square" lIns="0" rtlCol="0">
            <a:spAutoFit/>
          </a:bodyPr>
          <a:lstStyle/>
          <a:p>
            <a:pPr>
              <a:spcAft>
                <a:spcPts val="1000"/>
              </a:spcAft>
            </a:pPr>
            <a:r>
              <a:rPr lang="en-GB" sz="2200" b="1" dirty="0">
                <a:solidFill>
                  <a:schemeClr val="tx2"/>
                </a:solidFill>
                <a:latin typeface="Arial" panose="020B0604020202020204" pitchFamily="34" charset="0"/>
                <a:ea typeface="+mj-ea"/>
                <a:cs typeface="Arial" panose="020B0604020202020204" pitchFamily="34" charset="0"/>
              </a:rPr>
              <a:t>  Northern Territory launch </a:t>
            </a:r>
          </a:p>
          <a:p>
            <a:pPr>
              <a:spcAft>
                <a:spcPts val="1000"/>
              </a:spcAft>
            </a:pPr>
            <a:endParaRPr lang="en-US" sz="1000" dirty="0" smtClean="0">
              <a:solidFill>
                <a:srgbClr val="4A1A50"/>
              </a:solidFill>
              <a:latin typeface="Arial"/>
              <a:cs typeface="Arial"/>
            </a:endParaRPr>
          </a:p>
          <a:p>
            <a:pPr marL="285750" indent="-285750">
              <a:lnSpc>
                <a:spcPct val="150000"/>
              </a:lnSpc>
              <a:spcAft>
                <a:spcPts val="1000"/>
              </a:spcAft>
              <a:buFont typeface="Arial" pitchFamily="34" charset="0"/>
              <a:buChar char="•"/>
            </a:pPr>
            <a:r>
              <a:rPr lang="en-US" dirty="0" smtClean="0">
                <a:solidFill>
                  <a:srgbClr val="4A1A50"/>
                </a:solidFill>
                <a:latin typeface="Arial"/>
                <a:cs typeface="Arial"/>
              </a:rPr>
              <a:t>The </a:t>
            </a:r>
            <a:r>
              <a:rPr lang="en-US" dirty="0">
                <a:solidFill>
                  <a:srgbClr val="4A1A50"/>
                </a:solidFill>
                <a:latin typeface="Arial"/>
                <a:cs typeface="Arial"/>
              </a:rPr>
              <a:t>launch of </a:t>
            </a:r>
            <a:r>
              <a:rPr lang="en-AU" dirty="0" smtClean="0">
                <a:solidFill>
                  <a:srgbClr val="4A1A50"/>
                </a:solidFill>
                <a:latin typeface="Arial" pitchFamily="34" charset="0"/>
                <a:cs typeface="Arial" pitchFamily="34" charset="0"/>
              </a:rPr>
              <a:t>the NDIS will </a:t>
            </a:r>
            <a:r>
              <a:rPr lang="en-AU" dirty="0">
                <a:solidFill>
                  <a:srgbClr val="4A1A50"/>
                </a:solidFill>
                <a:latin typeface="Arial" pitchFamily="34" charset="0"/>
                <a:cs typeface="Arial" pitchFamily="34" charset="0"/>
              </a:rPr>
              <a:t>commence in the Barkly region of </a:t>
            </a:r>
            <a:r>
              <a:rPr lang="en-AU" dirty="0" smtClean="0">
                <a:solidFill>
                  <a:srgbClr val="4A1A50"/>
                </a:solidFill>
                <a:latin typeface="Arial" pitchFamily="34" charset="0"/>
                <a:cs typeface="Arial" pitchFamily="34" charset="0"/>
              </a:rPr>
              <a:t>NT </a:t>
            </a:r>
            <a:r>
              <a:rPr lang="en-AU" dirty="0">
                <a:solidFill>
                  <a:srgbClr val="4A1A50"/>
                </a:solidFill>
                <a:latin typeface="Arial" pitchFamily="34" charset="0"/>
                <a:cs typeface="Arial" pitchFamily="34" charset="0"/>
              </a:rPr>
              <a:t>from July 2014</a:t>
            </a:r>
          </a:p>
          <a:p>
            <a:pPr marL="285750" indent="-285750">
              <a:lnSpc>
                <a:spcPct val="150000"/>
              </a:lnSpc>
              <a:spcAft>
                <a:spcPts val="1000"/>
              </a:spcAft>
              <a:buFont typeface="Arial" pitchFamily="34" charset="0"/>
              <a:buChar char="•"/>
            </a:pPr>
            <a:r>
              <a:rPr lang="en-AU" dirty="0">
                <a:solidFill>
                  <a:srgbClr val="4A1A50"/>
                </a:solidFill>
                <a:latin typeface="Arial" pitchFamily="34" charset="0"/>
                <a:cs typeface="Arial" pitchFamily="34" charset="0"/>
              </a:rPr>
              <a:t>Relatively small number of people in very large region</a:t>
            </a:r>
          </a:p>
          <a:p>
            <a:pPr marL="285750" indent="-285750">
              <a:lnSpc>
                <a:spcPct val="150000"/>
              </a:lnSpc>
              <a:spcAft>
                <a:spcPts val="1000"/>
              </a:spcAft>
              <a:buFont typeface="Arial" pitchFamily="34" charset="0"/>
              <a:buChar char="•"/>
            </a:pPr>
            <a:r>
              <a:rPr lang="en-AU" dirty="0">
                <a:solidFill>
                  <a:srgbClr val="4A1A50"/>
                </a:solidFill>
                <a:latin typeface="Arial" pitchFamily="34" charset="0"/>
                <a:cs typeface="Arial" pitchFamily="34" charset="0"/>
              </a:rPr>
              <a:t>NT launch will allow exploration of </a:t>
            </a:r>
            <a:r>
              <a:rPr lang="en-AU" dirty="0" smtClean="0">
                <a:solidFill>
                  <a:srgbClr val="4A1A50"/>
                </a:solidFill>
                <a:latin typeface="Arial" pitchFamily="34" charset="0"/>
                <a:cs typeface="Arial" pitchFamily="34" charset="0"/>
              </a:rPr>
              <a:t>service delivery </a:t>
            </a:r>
            <a:r>
              <a:rPr lang="en-AU" dirty="0">
                <a:solidFill>
                  <a:srgbClr val="4A1A50"/>
                </a:solidFill>
                <a:latin typeface="Arial" pitchFamily="34" charset="0"/>
                <a:cs typeface="Arial" pitchFamily="34" charset="0"/>
              </a:rPr>
              <a:t>in remote </a:t>
            </a:r>
            <a:r>
              <a:rPr lang="en-AU" dirty="0" smtClean="0">
                <a:solidFill>
                  <a:srgbClr val="4A1A50"/>
                </a:solidFill>
                <a:latin typeface="Arial" pitchFamily="34" charset="0"/>
                <a:cs typeface="Arial" pitchFamily="34" charset="0"/>
              </a:rPr>
              <a:t>area</a:t>
            </a:r>
          </a:p>
          <a:p>
            <a:pPr marL="285750" indent="-285750">
              <a:lnSpc>
                <a:spcPct val="150000"/>
              </a:lnSpc>
              <a:spcAft>
                <a:spcPts val="1000"/>
              </a:spcAft>
              <a:buFont typeface="Arial" pitchFamily="34" charset="0"/>
              <a:buChar char="•"/>
            </a:pPr>
            <a:r>
              <a:rPr lang="en-AU" dirty="0" smtClean="0">
                <a:solidFill>
                  <a:srgbClr val="4A1A50"/>
                </a:solidFill>
                <a:latin typeface="Arial" pitchFamily="34" charset="0"/>
                <a:cs typeface="Arial" pitchFamily="34" charset="0"/>
              </a:rPr>
              <a:t>Wanting to develop innovative and collaborative support responses</a:t>
            </a:r>
            <a:endParaRPr lang="en-AU" dirty="0">
              <a:solidFill>
                <a:srgbClr val="4A1A50"/>
              </a:solidFill>
              <a:latin typeface="Arial" pitchFamily="34" charset="0"/>
              <a:cs typeface="Arial" pitchFamily="34" charset="0"/>
            </a:endParaRPr>
          </a:p>
          <a:p>
            <a:pPr marL="285750" indent="-285750">
              <a:lnSpc>
                <a:spcPct val="150000"/>
              </a:lnSpc>
              <a:spcAft>
                <a:spcPts val="1000"/>
              </a:spcAft>
              <a:buFont typeface="Arial" pitchFamily="34" charset="0"/>
              <a:buChar char="•"/>
            </a:pPr>
            <a:r>
              <a:rPr lang="en-AU" dirty="0">
                <a:solidFill>
                  <a:srgbClr val="4A1A50"/>
                </a:solidFill>
                <a:latin typeface="Arial" pitchFamily="34" charset="0"/>
                <a:cs typeface="Arial" pitchFamily="34" charset="0"/>
              </a:rPr>
              <a:t>NT government has committed to full scheme roll out</a:t>
            </a:r>
          </a:p>
          <a:p>
            <a:pPr marL="285750" indent="-285750">
              <a:lnSpc>
                <a:spcPct val="150000"/>
              </a:lnSpc>
              <a:spcAft>
                <a:spcPts val="1000"/>
              </a:spcAft>
              <a:buFont typeface="Arial" pitchFamily="34" charset="0"/>
              <a:buChar char="•"/>
            </a:pPr>
            <a:r>
              <a:rPr lang="en-AU" dirty="0">
                <a:solidFill>
                  <a:srgbClr val="4A1A50"/>
                </a:solidFill>
                <a:latin typeface="Arial" pitchFamily="34" charset="0"/>
                <a:cs typeface="Arial" pitchFamily="34" charset="0"/>
              </a:rPr>
              <a:t>From July </a:t>
            </a:r>
            <a:r>
              <a:rPr lang="en-AU" dirty="0" smtClean="0">
                <a:solidFill>
                  <a:srgbClr val="4A1A50"/>
                </a:solidFill>
                <a:latin typeface="Arial" pitchFamily="34" charset="0"/>
                <a:cs typeface="Arial" pitchFamily="34" charset="0"/>
              </a:rPr>
              <a:t>2016 the NDIS will </a:t>
            </a:r>
            <a:r>
              <a:rPr lang="en-AU" dirty="0">
                <a:solidFill>
                  <a:srgbClr val="4A1A50"/>
                </a:solidFill>
                <a:latin typeface="Arial" pitchFamily="34" charset="0"/>
                <a:cs typeface="Arial" pitchFamily="34" charset="0"/>
              </a:rPr>
              <a:t>progressively begin to roll out across the </a:t>
            </a:r>
            <a:r>
              <a:rPr lang="en-AU" dirty="0" smtClean="0">
                <a:solidFill>
                  <a:srgbClr val="4A1A50"/>
                </a:solidFill>
                <a:latin typeface="Arial" pitchFamily="34" charset="0"/>
                <a:cs typeface="Arial" pitchFamily="34" charset="0"/>
              </a:rPr>
              <a:t>NT</a:t>
            </a:r>
            <a:endParaRPr lang="en-AU" dirty="0">
              <a:solidFill>
                <a:srgbClr val="4A1A50"/>
              </a:solidFill>
              <a:latin typeface="Arial" pitchFamily="34" charset="0"/>
              <a:cs typeface="Arial" pitchFamily="34" charset="0"/>
            </a:endParaRPr>
          </a:p>
          <a:p>
            <a:pPr marL="285750" indent="-285750">
              <a:lnSpc>
                <a:spcPct val="150000"/>
              </a:lnSpc>
              <a:spcAft>
                <a:spcPts val="1000"/>
              </a:spcAft>
              <a:buFont typeface="Arial" pitchFamily="34" charset="0"/>
              <a:buChar char="•"/>
            </a:pPr>
            <a:r>
              <a:rPr lang="en-AU" dirty="0">
                <a:solidFill>
                  <a:srgbClr val="4A1A50"/>
                </a:solidFill>
                <a:latin typeface="Arial" pitchFamily="34" charset="0"/>
                <a:cs typeface="Arial" pitchFamily="34" charset="0"/>
              </a:rPr>
              <a:t>By July </a:t>
            </a:r>
            <a:r>
              <a:rPr lang="en-AU" dirty="0" smtClean="0">
                <a:solidFill>
                  <a:srgbClr val="4A1A50"/>
                </a:solidFill>
                <a:latin typeface="Arial" pitchFamily="34" charset="0"/>
                <a:cs typeface="Arial" pitchFamily="34" charset="0"/>
              </a:rPr>
              <a:t>2019 </a:t>
            </a:r>
            <a:r>
              <a:rPr lang="en-AU" dirty="0">
                <a:solidFill>
                  <a:srgbClr val="4A1A50"/>
                </a:solidFill>
                <a:latin typeface="Arial" pitchFamily="34" charset="0"/>
                <a:cs typeface="Arial" pitchFamily="34" charset="0"/>
              </a:rPr>
              <a:t>all eligible NT residents will be covered</a:t>
            </a:r>
            <a:endParaRPr lang="en-US" dirty="0">
              <a:solidFill>
                <a:srgbClr val="4A1A50"/>
              </a:solidFill>
              <a:latin typeface="Arial"/>
              <a:cs typeface="Arial"/>
            </a:endParaRPr>
          </a:p>
        </p:txBody>
      </p:sp>
    </p:spTree>
    <p:extLst>
      <p:ext uri="{BB962C8B-B14F-4D97-AF65-F5344CB8AC3E}">
        <p14:creationId xmlns:p14="http://schemas.microsoft.com/office/powerpoint/2010/main" val="2987046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76" y="1544358"/>
            <a:ext cx="8229600" cy="617929"/>
          </a:xfrm>
        </p:spPr>
        <p:txBody>
          <a:bodyPr>
            <a:noAutofit/>
          </a:bodyPr>
          <a:lstStyle/>
          <a:p>
            <a:r>
              <a:rPr lang="en-AU" dirty="0">
                <a:solidFill>
                  <a:schemeClr val="tx2"/>
                </a:solidFill>
              </a:rPr>
              <a:t>NDIS Barkly progress to date</a:t>
            </a:r>
            <a:br>
              <a:rPr lang="en-AU" dirty="0">
                <a:solidFill>
                  <a:schemeClr val="tx2"/>
                </a:solidFill>
              </a:rPr>
            </a:br>
            <a:endParaRPr lang="en-AU" dirty="0">
              <a:solidFill>
                <a:schemeClr val="tx2"/>
              </a:solidFill>
            </a:endParaRPr>
          </a:p>
        </p:txBody>
      </p:sp>
      <p:sp>
        <p:nvSpPr>
          <p:cNvPr id="4" name="Content Placeholder 3"/>
          <p:cNvSpPr>
            <a:spLocks noGrp="1"/>
          </p:cNvSpPr>
          <p:nvPr>
            <p:ph idx="10"/>
          </p:nvPr>
        </p:nvSpPr>
        <p:spPr>
          <a:xfrm>
            <a:off x="457200" y="2162287"/>
            <a:ext cx="8075240" cy="4480187"/>
          </a:xfrm>
        </p:spPr>
        <p:txBody>
          <a:bodyPr>
            <a:normAutofit/>
          </a:bodyPr>
          <a:lstStyle/>
          <a:p>
            <a:pPr marL="285750" indent="-285750">
              <a:lnSpc>
                <a:spcPct val="150000"/>
              </a:lnSpc>
              <a:spcAft>
                <a:spcPts val="600"/>
              </a:spcAft>
              <a:buFont typeface="Arial" pitchFamily="34" charset="0"/>
              <a:buChar char="•"/>
            </a:pPr>
            <a:r>
              <a:rPr lang="en-AU" dirty="0">
                <a:solidFill>
                  <a:srgbClr val="4A1A50"/>
                </a:solidFill>
                <a:latin typeface="Arial"/>
                <a:cs typeface="Arial"/>
              </a:rPr>
              <a:t>Recruited Director of Service Delivery and Engagement Officer </a:t>
            </a:r>
          </a:p>
          <a:p>
            <a:pPr marL="285750" indent="-285750">
              <a:lnSpc>
                <a:spcPct val="150000"/>
              </a:lnSpc>
              <a:spcAft>
                <a:spcPts val="600"/>
              </a:spcAft>
              <a:buFont typeface="Arial" pitchFamily="34" charset="0"/>
              <a:buChar char="•"/>
            </a:pPr>
            <a:r>
              <a:rPr lang="en-AU" dirty="0">
                <a:solidFill>
                  <a:srgbClr val="4A1A50"/>
                </a:solidFill>
                <a:latin typeface="Arial"/>
                <a:cs typeface="Arial"/>
              </a:rPr>
              <a:t>Working closely with the NDIA National Office</a:t>
            </a:r>
          </a:p>
          <a:p>
            <a:pPr marL="285750" indent="-285750">
              <a:lnSpc>
                <a:spcPct val="150000"/>
              </a:lnSpc>
              <a:spcAft>
                <a:spcPts val="600"/>
              </a:spcAft>
              <a:buFont typeface="Arial" pitchFamily="34" charset="0"/>
              <a:buChar char="•"/>
            </a:pPr>
            <a:r>
              <a:rPr lang="en-AU" dirty="0">
                <a:solidFill>
                  <a:srgbClr val="4A1A50"/>
                </a:solidFill>
                <a:latin typeface="Arial"/>
                <a:cs typeface="Arial"/>
              </a:rPr>
              <a:t>Developed relationships with NT Government and </a:t>
            </a:r>
            <a:r>
              <a:rPr lang="en-AU" dirty="0" smtClean="0">
                <a:solidFill>
                  <a:srgbClr val="4A1A50"/>
                </a:solidFill>
                <a:latin typeface="Arial"/>
                <a:cs typeface="Arial"/>
              </a:rPr>
              <a:t>local key stakeholders</a:t>
            </a:r>
            <a:endParaRPr lang="en-AU" dirty="0">
              <a:solidFill>
                <a:srgbClr val="4A1A50"/>
              </a:solidFill>
              <a:latin typeface="Arial"/>
              <a:cs typeface="Arial"/>
            </a:endParaRPr>
          </a:p>
          <a:p>
            <a:pPr marL="285750" indent="-285750">
              <a:lnSpc>
                <a:spcPct val="150000"/>
              </a:lnSpc>
              <a:spcAft>
                <a:spcPts val="600"/>
              </a:spcAft>
              <a:buFont typeface="Arial" pitchFamily="34" charset="0"/>
              <a:buChar char="•"/>
            </a:pPr>
            <a:r>
              <a:rPr lang="en-AU" dirty="0">
                <a:solidFill>
                  <a:srgbClr val="4A1A50"/>
                </a:solidFill>
                <a:latin typeface="Arial"/>
                <a:cs typeface="Arial"/>
              </a:rPr>
              <a:t>Mapping of Disability Support Services by NT Government</a:t>
            </a:r>
          </a:p>
          <a:p>
            <a:pPr marL="285750" indent="-285750">
              <a:lnSpc>
                <a:spcPct val="150000"/>
              </a:lnSpc>
              <a:spcAft>
                <a:spcPts val="600"/>
              </a:spcAft>
              <a:buFont typeface="Arial" pitchFamily="34" charset="0"/>
              <a:buChar char="•"/>
            </a:pPr>
            <a:r>
              <a:rPr lang="en-AU" dirty="0">
                <a:solidFill>
                  <a:srgbClr val="4A1A50"/>
                </a:solidFill>
                <a:latin typeface="Arial"/>
                <a:cs typeface="Arial"/>
              </a:rPr>
              <a:t>Promoting the NDIS to people in Tennant Creek and</a:t>
            </a:r>
          </a:p>
          <a:p>
            <a:pPr marL="285750" indent="-285750">
              <a:lnSpc>
                <a:spcPct val="150000"/>
              </a:lnSpc>
              <a:spcAft>
                <a:spcPts val="600"/>
              </a:spcAft>
              <a:buFont typeface="Arial" pitchFamily="34" charset="0"/>
              <a:buChar char="•"/>
            </a:pPr>
            <a:r>
              <a:rPr lang="en-AU" dirty="0">
                <a:solidFill>
                  <a:srgbClr val="4A1A50"/>
                </a:solidFill>
                <a:latin typeface="Arial"/>
                <a:cs typeface="Arial"/>
              </a:rPr>
              <a:t>Engaging with remote communities in Barkly Region</a:t>
            </a:r>
          </a:p>
          <a:p>
            <a:pPr marL="285750" indent="-285750">
              <a:lnSpc>
                <a:spcPct val="150000"/>
              </a:lnSpc>
              <a:spcAft>
                <a:spcPts val="600"/>
              </a:spcAft>
              <a:buFont typeface="Arial" pitchFamily="34" charset="0"/>
              <a:buChar char="•"/>
            </a:pPr>
            <a:r>
              <a:rPr lang="en-AU" dirty="0">
                <a:solidFill>
                  <a:srgbClr val="4A1A50"/>
                </a:solidFill>
                <a:latin typeface="Arial"/>
                <a:cs typeface="Arial"/>
              </a:rPr>
              <a:t>Established Local Reference Group to receive localised advice</a:t>
            </a:r>
          </a:p>
        </p:txBody>
      </p:sp>
    </p:spTree>
    <p:extLst>
      <p:ext uri="{BB962C8B-B14F-4D97-AF65-F5344CB8AC3E}">
        <p14:creationId xmlns:p14="http://schemas.microsoft.com/office/powerpoint/2010/main" val="539362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Outline of a map of Australia covered in question marks."/>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1746" r="6808"/>
          <a:stretch/>
        </p:blipFill>
        <p:spPr>
          <a:xfrm>
            <a:off x="5677308" y="2392533"/>
            <a:ext cx="3328554" cy="3271477"/>
          </a:xfrm>
          <a:prstGeom prst="rect">
            <a:avLst/>
          </a:prstGeom>
        </p:spPr>
      </p:pic>
      <p:sp>
        <p:nvSpPr>
          <p:cNvPr id="4" name="Content Placeholder 3"/>
          <p:cNvSpPr>
            <a:spLocks noGrp="1"/>
          </p:cNvSpPr>
          <p:nvPr>
            <p:ph idx="10"/>
          </p:nvPr>
        </p:nvSpPr>
        <p:spPr>
          <a:xfrm>
            <a:off x="457200" y="1828801"/>
            <a:ext cx="5588598" cy="4480187"/>
          </a:xfrm>
        </p:spPr>
        <p:txBody>
          <a:bodyPr>
            <a:noAutofit/>
          </a:bodyPr>
          <a:lstStyle/>
          <a:p>
            <a:pPr marL="285750" indent="-285750">
              <a:spcAft>
                <a:spcPts val="600"/>
              </a:spcAft>
              <a:buFont typeface="Arial" pitchFamily="34" charset="0"/>
              <a:buChar char="•"/>
            </a:pPr>
            <a:r>
              <a:rPr lang="en-AU" sz="1800" dirty="0">
                <a:solidFill>
                  <a:srgbClr val="491C50"/>
                </a:solidFill>
                <a:latin typeface="Arial"/>
                <a:cs typeface="Arial"/>
              </a:rPr>
              <a:t>Continued engagement with people, providers and the community </a:t>
            </a:r>
          </a:p>
          <a:p>
            <a:pPr marL="285750" indent="-285750">
              <a:spcAft>
                <a:spcPts val="600"/>
              </a:spcAft>
              <a:buFont typeface="Arial" pitchFamily="34" charset="0"/>
              <a:buChar char="•"/>
            </a:pPr>
            <a:r>
              <a:rPr lang="en-AU" sz="1800" dirty="0" smtClean="0">
                <a:solidFill>
                  <a:srgbClr val="491C50"/>
                </a:solidFill>
                <a:latin typeface="Arial"/>
                <a:cs typeface="Arial"/>
              </a:rPr>
              <a:t>Gradual movement </a:t>
            </a:r>
            <a:r>
              <a:rPr lang="en-AU" sz="1800" dirty="0">
                <a:solidFill>
                  <a:srgbClr val="491C50"/>
                </a:solidFill>
                <a:latin typeface="Arial"/>
                <a:cs typeface="Arial"/>
              </a:rPr>
              <a:t>of National Office to </a:t>
            </a:r>
            <a:r>
              <a:rPr lang="en-AU" sz="1800" dirty="0" smtClean="0">
                <a:solidFill>
                  <a:srgbClr val="491C50"/>
                </a:solidFill>
                <a:latin typeface="Arial"/>
                <a:cs typeface="Arial"/>
              </a:rPr>
              <a:t>Geelong from January 2014</a:t>
            </a:r>
            <a:endParaRPr lang="en-AU" sz="1800" dirty="0">
              <a:solidFill>
                <a:srgbClr val="491C50"/>
              </a:solidFill>
              <a:latin typeface="Arial"/>
              <a:cs typeface="Arial"/>
            </a:endParaRPr>
          </a:p>
          <a:p>
            <a:pPr marL="285750" indent="-285750">
              <a:spcAft>
                <a:spcPts val="600"/>
              </a:spcAft>
              <a:buFont typeface="Arial" pitchFamily="34" charset="0"/>
              <a:buChar char="•"/>
            </a:pPr>
            <a:r>
              <a:rPr lang="en-AU" sz="1800" dirty="0" smtClean="0">
                <a:solidFill>
                  <a:srgbClr val="491C50"/>
                </a:solidFill>
                <a:latin typeface="Arial"/>
                <a:cs typeface="Arial"/>
              </a:rPr>
              <a:t>Continuous improvement to refine systems and processes</a:t>
            </a:r>
          </a:p>
          <a:p>
            <a:pPr marL="285750" indent="-285750">
              <a:spcAft>
                <a:spcPts val="600"/>
              </a:spcAft>
              <a:buFont typeface="Arial" pitchFamily="34" charset="0"/>
              <a:buChar char="•"/>
            </a:pPr>
            <a:r>
              <a:rPr lang="en-AU" sz="1800" dirty="0" smtClean="0">
                <a:solidFill>
                  <a:srgbClr val="491C50"/>
                </a:solidFill>
                <a:latin typeface="Arial"/>
                <a:cs typeface="Arial"/>
              </a:rPr>
              <a:t>Building </a:t>
            </a:r>
            <a:r>
              <a:rPr lang="en-AU" sz="1800" dirty="0">
                <a:solidFill>
                  <a:srgbClr val="491C50"/>
                </a:solidFill>
                <a:latin typeface="Arial"/>
                <a:cs typeface="Arial"/>
              </a:rPr>
              <a:t>the capacity of Agency to respond to increase in participants</a:t>
            </a:r>
          </a:p>
          <a:p>
            <a:pPr marL="285750" indent="-285750">
              <a:spcAft>
                <a:spcPts val="600"/>
              </a:spcAft>
              <a:buFont typeface="Arial" pitchFamily="34" charset="0"/>
              <a:buChar char="•"/>
            </a:pPr>
            <a:r>
              <a:rPr lang="en-AU" sz="1800" dirty="0">
                <a:solidFill>
                  <a:srgbClr val="491C50"/>
                </a:solidFill>
                <a:latin typeface="Arial"/>
                <a:cs typeface="Arial"/>
              </a:rPr>
              <a:t>Evaluation and feedback about the </a:t>
            </a:r>
            <a:r>
              <a:rPr lang="en-AU" sz="1800" dirty="0" smtClean="0">
                <a:solidFill>
                  <a:srgbClr val="491C50"/>
                </a:solidFill>
                <a:latin typeface="Arial"/>
                <a:cs typeface="Arial"/>
              </a:rPr>
              <a:t>Scheme </a:t>
            </a:r>
            <a:r>
              <a:rPr lang="en-AU" sz="1800" dirty="0">
                <a:solidFill>
                  <a:srgbClr val="491C50"/>
                </a:solidFill>
                <a:latin typeface="Arial"/>
                <a:cs typeface="Arial"/>
              </a:rPr>
              <a:t>including preparation for independent evaluation of first stage</a:t>
            </a:r>
          </a:p>
          <a:p>
            <a:pPr marL="285750" indent="-285750">
              <a:spcAft>
                <a:spcPts val="600"/>
              </a:spcAft>
              <a:buFont typeface="Arial" pitchFamily="34" charset="0"/>
              <a:buChar char="•"/>
            </a:pPr>
            <a:r>
              <a:rPr lang="en-AU" sz="1800" dirty="0">
                <a:solidFill>
                  <a:srgbClr val="491C50"/>
                </a:solidFill>
                <a:latin typeface="Arial"/>
                <a:cs typeface="Arial"/>
              </a:rPr>
              <a:t>Preparation of </a:t>
            </a:r>
            <a:r>
              <a:rPr lang="en-AU" sz="1800" dirty="0" smtClean="0">
                <a:solidFill>
                  <a:srgbClr val="491C50"/>
                </a:solidFill>
                <a:latin typeface="Arial"/>
                <a:cs typeface="Arial"/>
              </a:rPr>
              <a:t>people and organisations in 2014 </a:t>
            </a:r>
            <a:r>
              <a:rPr lang="en-AU" sz="1800" dirty="0">
                <a:solidFill>
                  <a:srgbClr val="491C50"/>
                </a:solidFill>
                <a:latin typeface="Arial"/>
                <a:cs typeface="Arial"/>
              </a:rPr>
              <a:t>launch sites (ACT, NT and WA) as </a:t>
            </a:r>
            <a:r>
              <a:rPr lang="en-AU" sz="1800" dirty="0" smtClean="0">
                <a:solidFill>
                  <a:srgbClr val="491C50"/>
                </a:solidFill>
                <a:latin typeface="Arial"/>
                <a:cs typeface="Arial"/>
              </a:rPr>
              <a:t>well </a:t>
            </a:r>
            <a:r>
              <a:rPr lang="en-AU" sz="1800" dirty="0">
                <a:solidFill>
                  <a:srgbClr val="491C50"/>
                </a:solidFill>
                <a:latin typeface="Arial"/>
                <a:cs typeface="Arial"/>
              </a:rPr>
              <a:t>as </a:t>
            </a:r>
            <a:r>
              <a:rPr lang="en-AU" sz="1800" dirty="0" smtClean="0">
                <a:solidFill>
                  <a:srgbClr val="491C50"/>
                </a:solidFill>
                <a:latin typeface="Arial"/>
                <a:cs typeface="Arial"/>
              </a:rPr>
              <a:t>work to prepare for 2016 </a:t>
            </a:r>
            <a:r>
              <a:rPr lang="en-AU" sz="1800" dirty="0">
                <a:solidFill>
                  <a:srgbClr val="491C50"/>
                </a:solidFill>
                <a:latin typeface="Arial"/>
                <a:cs typeface="Arial"/>
              </a:rPr>
              <a:t>rollout in Queensland</a:t>
            </a:r>
          </a:p>
          <a:p>
            <a:endParaRPr lang="en-AU" sz="1800" dirty="0"/>
          </a:p>
        </p:txBody>
      </p:sp>
      <p:sp>
        <p:nvSpPr>
          <p:cNvPr id="2" name="Title 1"/>
          <p:cNvSpPr>
            <a:spLocks noGrp="1"/>
          </p:cNvSpPr>
          <p:nvPr>
            <p:ph type="title"/>
          </p:nvPr>
        </p:nvSpPr>
        <p:spPr>
          <a:xfrm>
            <a:off x="457200" y="1232387"/>
            <a:ext cx="8229600" cy="617929"/>
          </a:xfrm>
        </p:spPr>
        <p:txBody>
          <a:bodyPr>
            <a:normAutofit/>
          </a:bodyPr>
          <a:lstStyle/>
          <a:p>
            <a:r>
              <a:rPr lang="en-AU" dirty="0" smtClean="0">
                <a:solidFill>
                  <a:schemeClr val="tx2"/>
                </a:solidFill>
              </a:rPr>
              <a:t>There is lots of work still to do</a:t>
            </a:r>
            <a:endParaRPr lang="en-AU" dirty="0">
              <a:solidFill>
                <a:schemeClr val="tx2"/>
              </a:solidFill>
            </a:endParaRPr>
          </a:p>
        </p:txBody>
      </p:sp>
    </p:spTree>
    <p:extLst>
      <p:ext uri="{BB962C8B-B14F-4D97-AF65-F5344CB8AC3E}">
        <p14:creationId xmlns:p14="http://schemas.microsoft.com/office/powerpoint/2010/main" val="1060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p of Australia with the NDIS roll out sites indic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9565" y="2819889"/>
            <a:ext cx="3960440" cy="2605957"/>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0"/>
          </p:nvPr>
        </p:nvSpPr>
        <p:spPr>
          <a:xfrm>
            <a:off x="457200" y="2162287"/>
            <a:ext cx="4512365" cy="4480187"/>
          </a:xfrm>
        </p:spPr>
        <p:txBody>
          <a:bodyPr/>
          <a:lstStyle/>
          <a:p>
            <a:pPr marL="0" indent="0">
              <a:spcAft>
                <a:spcPts val="600"/>
              </a:spcAft>
              <a:buNone/>
            </a:pPr>
            <a:r>
              <a:rPr lang="en-AU" dirty="0">
                <a:solidFill>
                  <a:srgbClr val="4A1A50"/>
                </a:solidFill>
                <a:latin typeface="Arial"/>
                <a:cs typeface="Arial"/>
              </a:rPr>
              <a:t>On 1 July 2013, the first stage of the NDIS commenced </a:t>
            </a:r>
            <a:r>
              <a:rPr lang="en-AU" dirty="0" smtClean="0">
                <a:solidFill>
                  <a:srgbClr val="4A1A50"/>
                </a:solidFill>
                <a:latin typeface="Arial"/>
                <a:cs typeface="Arial"/>
              </a:rPr>
              <a:t>in:</a:t>
            </a:r>
            <a:endParaRPr lang="en-AU" dirty="0">
              <a:solidFill>
                <a:srgbClr val="4A1A50"/>
              </a:solidFill>
              <a:latin typeface="Arial"/>
              <a:cs typeface="Arial"/>
            </a:endParaRPr>
          </a:p>
          <a:p>
            <a:pPr>
              <a:spcAft>
                <a:spcPts val="600"/>
              </a:spcAft>
            </a:pPr>
            <a:r>
              <a:rPr lang="en-AU" dirty="0">
                <a:solidFill>
                  <a:srgbClr val="4A1A50"/>
                </a:solidFill>
                <a:latin typeface="Arial"/>
                <a:cs typeface="Arial"/>
              </a:rPr>
              <a:t>South Australia</a:t>
            </a:r>
          </a:p>
          <a:p>
            <a:pPr>
              <a:spcAft>
                <a:spcPts val="600"/>
              </a:spcAft>
            </a:pPr>
            <a:r>
              <a:rPr lang="en-AU" dirty="0">
                <a:solidFill>
                  <a:srgbClr val="4A1A50"/>
                </a:solidFill>
                <a:latin typeface="Arial"/>
                <a:cs typeface="Arial"/>
              </a:rPr>
              <a:t>Tasmania</a:t>
            </a:r>
          </a:p>
          <a:p>
            <a:pPr>
              <a:spcAft>
                <a:spcPts val="600"/>
              </a:spcAft>
            </a:pPr>
            <a:r>
              <a:rPr lang="en-AU" dirty="0">
                <a:solidFill>
                  <a:srgbClr val="4A1A50"/>
                </a:solidFill>
                <a:latin typeface="Arial"/>
                <a:cs typeface="Arial"/>
              </a:rPr>
              <a:t>The Hunter in NSW and</a:t>
            </a:r>
          </a:p>
          <a:p>
            <a:pPr>
              <a:spcAft>
                <a:spcPts val="600"/>
              </a:spcAft>
            </a:pPr>
            <a:r>
              <a:rPr lang="en-AU" dirty="0">
                <a:solidFill>
                  <a:srgbClr val="4A1A50"/>
                </a:solidFill>
                <a:latin typeface="Arial"/>
                <a:cs typeface="Arial"/>
              </a:rPr>
              <a:t>The Barwon area in Victoria</a:t>
            </a:r>
          </a:p>
          <a:p>
            <a:pPr>
              <a:spcAft>
                <a:spcPts val="600"/>
              </a:spcAft>
            </a:pPr>
            <a:endParaRPr lang="en-US" dirty="0">
              <a:solidFill>
                <a:srgbClr val="4A1A50"/>
              </a:solidFill>
              <a:latin typeface="Arial"/>
              <a:cs typeface="Arial"/>
            </a:endParaRPr>
          </a:p>
          <a:p>
            <a:pPr marL="0" indent="0">
              <a:spcAft>
                <a:spcPts val="600"/>
              </a:spcAft>
              <a:buNone/>
            </a:pPr>
            <a:r>
              <a:rPr lang="en-US" dirty="0">
                <a:solidFill>
                  <a:srgbClr val="4A1A50"/>
                </a:solidFill>
                <a:latin typeface="Arial"/>
                <a:cs typeface="Arial"/>
              </a:rPr>
              <a:t>The ACT and NT will join the first stage </a:t>
            </a:r>
            <a:r>
              <a:rPr lang="en-US" dirty="0" smtClean="0">
                <a:solidFill>
                  <a:srgbClr val="4A1A50"/>
                </a:solidFill>
                <a:latin typeface="Arial"/>
                <a:cs typeface="Arial"/>
              </a:rPr>
              <a:t>on 1 </a:t>
            </a:r>
            <a:r>
              <a:rPr lang="en-US" dirty="0">
                <a:solidFill>
                  <a:srgbClr val="4A1A50"/>
                </a:solidFill>
                <a:latin typeface="Arial"/>
                <a:cs typeface="Arial"/>
              </a:rPr>
              <a:t>July 2014</a:t>
            </a:r>
          </a:p>
          <a:p>
            <a:pPr marL="0" indent="0">
              <a:spcAft>
                <a:spcPts val="600"/>
              </a:spcAft>
              <a:buNone/>
            </a:pPr>
            <a:r>
              <a:rPr lang="en-US" dirty="0">
                <a:solidFill>
                  <a:srgbClr val="4A1A50"/>
                </a:solidFill>
                <a:latin typeface="Arial"/>
                <a:cs typeface="Arial"/>
              </a:rPr>
              <a:t>Western Australia will commence a two year </a:t>
            </a:r>
            <a:r>
              <a:rPr lang="en-US" dirty="0" smtClean="0">
                <a:solidFill>
                  <a:srgbClr val="4A1A50"/>
                </a:solidFill>
                <a:latin typeface="Arial"/>
                <a:cs typeface="Arial"/>
              </a:rPr>
              <a:t>pilot </a:t>
            </a:r>
            <a:r>
              <a:rPr lang="en-US" dirty="0">
                <a:solidFill>
                  <a:srgbClr val="4A1A50"/>
                </a:solidFill>
                <a:latin typeface="Arial"/>
                <a:cs typeface="Arial"/>
              </a:rPr>
              <a:t>from 1 July 2014</a:t>
            </a:r>
            <a:endParaRPr lang="en-AU" dirty="0">
              <a:solidFill>
                <a:srgbClr val="4A1A50"/>
              </a:solidFill>
              <a:latin typeface="Arial"/>
              <a:cs typeface="Arial"/>
            </a:endParaRPr>
          </a:p>
          <a:p>
            <a:pPr marL="0" indent="0">
              <a:buNone/>
            </a:pPr>
            <a:endParaRPr lang="en-AU" dirty="0">
              <a:solidFill>
                <a:srgbClr val="4A1A50"/>
              </a:solidFill>
            </a:endParaRPr>
          </a:p>
        </p:txBody>
      </p:sp>
      <p:sp>
        <p:nvSpPr>
          <p:cNvPr id="2" name="Title 1"/>
          <p:cNvSpPr>
            <a:spLocks noGrp="1"/>
          </p:cNvSpPr>
          <p:nvPr>
            <p:ph type="title"/>
          </p:nvPr>
        </p:nvSpPr>
        <p:spPr/>
        <p:txBody>
          <a:bodyPr>
            <a:noAutofit/>
          </a:bodyPr>
          <a:lstStyle/>
          <a:p>
            <a:r>
              <a:rPr lang="en-AU" sz="2200" dirty="0" smtClean="0">
                <a:solidFill>
                  <a:schemeClr val="tx2"/>
                </a:solidFill>
              </a:rPr>
              <a:t>7 trial sites are being established over the next 3 years</a:t>
            </a:r>
            <a:endParaRPr lang="en-AU" sz="2200" dirty="0">
              <a:solidFill>
                <a:schemeClr val="tx2"/>
              </a:solidFill>
            </a:endParaRPr>
          </a:p>
        </p:txBody>
      </p:sp>
    </p:spTree>
    <p:extLst>
      <p:ext uri="{BB962C8B-B14F-4D97-AF65-F5344CB8AC3E}">
        <p14:creationId xmlns:p14="http://schemas.microsoft.com/office/powerpoint/2010/main" val="351427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tx2"/>
                </a:solidFill>
              </a:rPr>
              <a:t>The primary aim of the Scheme is to increase participation</a:t>
            </a:r>
            <a:endParaRPr lang="en-AU" dirty="0">
              <a:solidFill>
                <a:schemeClr val="tx2"/>
              </a:solidFill>
            </a:endParaRPr>
          </a:p>
        </p:txBody>
      </p:sp>
      <p:sp>
        <p:nvSpPr>
          <p:cNvPr id="3" name="Content Placeholder 2"/>
          <p:cNvSpPr>
            <a:spLocks noGrp="1"/>
          </p:cNvSpPr>
          <p:nvPr>
            <p:ph sz="quarter" idx="4"/>
          </p:nvPr>
        </p:nvSpPr>
        <p:spPr/>
        <p:txBody>
          <a:bodyPr>
            <a:noAutofit/>
          </a:bodyPr>
          <a:lstStyle/>
          <a:p>
            <a:pPr marL="285750" indent="-285750">
              <a:spcAft>
                <a:spcPts val="600"/>
              </a:spcAft>
              <a:buFont typeface="Arial" panose="020B0604020202020204" pitchFamily="34" charset="0"/>
              <a:buChar char="•"/>
            </a:pPr>
            <a:r>
              <a:rPr lang="en-US" sz="1800" dirty="0">
                <a:solidFill>
                  <a:srgbClr val="4A1A50"/>
                </a:solidFill>
                <a:latin typeface="Arial"/>
                <a:cs typeface="Arial"/>
              </a:rPr>
              <a:t>Consistent with UN Convention on the Rights of Persons with Disabilities - aim to achieve full social and economic participation of people with disability</a:t>
            </a:r>
          </a:p>
          <a:p>
            <a:pPr marL="285750" indent="-285750">
              <a:spcAft>
                <a:spcPts val="600"/>
              </a:spcAft>
              <a:buFont typeface="Arial" panose="020B0604020202020204" pitchFamily="34" charset="0"/>
              <a:buChar char="•"/>
            </a:pPr>
            <a:r>
              <a:rPr lang="en-US" sz="1800" dirty="0">
                <a:solidFill>
                  <a:srgbClr val="4A1A50"/>
                </a:solidFill>
                <a:latin typeface="Arial"/>
                <a:cs typeface="Arial"/>
              </a:rPr>
              <a:t>Scheme design assumes people with disability will participate to the extent they are able</a:t>
            </a:r>
          </a:p>
          <a:p>
            <a:pPr marL="285750" indent="-285750">
              <a:spcAft>
                <a:spcPts val="600"/>
              </a:spcAft>
              <a:buFont typeface="Arial" panose="020B0604020202020204" pitchFamily="34" charset="0"/>
              <a:buChar char="•"/>
            </a:pPr>
            <a:r>
              <a:rPr lang="en-US" sz="1800" dirty="0">
                <a:solidFill>
                  <a:srgbClr val="4A1A50"/>
                </a:solidFill>
                <a:latin typeface="Arial"/>
                <a:cs typeface="Arial"/>
              </a:rPr>
              <a:t>Increased economic participation translates to better long term outcomes for individuals and communities</a:t>
            </a:r>
          </a:p>
          <a:p>
            <a:pPr marL="285750" indent="-285750">
              <a:spcAft>
                <a:spcPts val="600"/>
              </a:spcAft>
              <a:buFont typeface="Arial" panose="020B0604020202020204" pitchFamily="34" charset="0"/>
              <a:buChar char="•"/>
            </a:pPr>
            <a:r>
              <a:rPr lang="en-US" sz="1800" dirty="0">
                <a:solidFill>
                  <a:srgbClr val="4A1A50"/>
                </a:solidFill>
                <a:latin typeface="Arial"/>
                <a:cs typeface="Arial"/>
              </a:rPr>
              <a:t>Higher participation rates will permanently deal with social constraints of disability </a:t>
            </a:r>
          </a:p>
          <a:p>
            <a:pPr marL="285750" indent="-285750">
              <a:spcAft>
                <a:spcPts val="600"/>
              </a:spcAft>
              <a:buFont typeface="Arial" panose="020B0604020202020204" pitchFamily="34" charset="0"/>
              <a:buChar char="•"/>
            </a:pPr>
            <a:r>
              <a:rPr lang="en-US" sz="1800" dirty="0">
                <a:solidFill>
                  <a:srgbClr val="4A1A50"/>
                </a:solidFill>
                <a:latin typeface="Arial"/>
                <a:cs typeface="Arial"/>
              </a:rPr>
              <a:t>Scheme will work to ensure that other supports, such as employment assistance, </a:t>
            </a:r>
            <a:r>
              <a:rPr lang="en-US" sz="1800" dirty="0" smtClean="0">
                <a:solidFill>
                  <a:srgbClr val="4A1A50"/>
                </a:solidFill>
                <a:latin typeface="Arial"/>
                <a:cs typeface="Arial"/>
              </a:rPr>
              <a:t>which </a:t>
            </a:r>
            <a:r>
              <a:rPr lang="en-US" sz="1800" dirty="0">
                <a:solidFill>
                  <a:srgbClr val="4A1A50"/>
                </a:solidFill>
                <a:latin typeface="Arial"/>
                <a:cs typeface="Arial"/>
              </a:rPr>
              <a:t>are provided by other </a:t>
            </a:r>
            <a:r>
              <a:rPr lang="en-US" sz="1800" dirty="0" smtClean="0">
                <a:solidFill>
                  <a:srgbClr val="4A1A50"/>
                </a:solidFill>
                <a:latin typeface="Arial"/>
                <a:cs typeface="Arial"/>
              </a:rPr>
              <a:t>systems, </a:t>
            </a:r>
            <a:r>
              <a:rPr lang="en-US" sz="1800" dirty="0">
                <a:solidFill>
                  <a:srgbClr val="4A1A50"/>
                </a:solidFill>
                <a:latin typeface="Arial"/>
                <a:cs typeface="Arial"/>
              </a:rPr>
              <a:t>are accessible</a:t>
            </a:r>
          </a:p>
          <a:p>
            <a:pPr marL="285750" indent="-285750">
              <a:spcAft>
                <a:spcPts val="600"/>
              </a:spcAft>
              <a:buFont typeface="Arial" panose="020B0604020202020204" pitchFamily="34" charset="0"/>
              <a:buChar char="•"/>
            </a:pPr>
            <a:r>
              <a:rPr lang="en-US" sz="1800" dirty="0">
                <a:solidFill>
                  <a:srgbClr val="4A1A50"/>
                </a:solidFill>
                <a:latin typeface="Arial"/>
                <a:cs typeface="Arial"/>
              </a:rPr>
              <a:t>Scheme will fund reasonable and necessary disability supports required to achieve participation</a:t>
            </a:r>
          </a:p>
          <a:p>
            <a:endParaRPr lang="en-AU" sz="1800" dirty="0">
              <a:solidFill>
                <a:srgbClr val="4A1A50"/>
              </a:solidFill>
            </a:endParaRPr>
          </a:p>
        </p:txBody>
      </p:sp>
    </p:spTree>
    <p:extLst>
      <p:ext uri="{BB962C8B-B14F-4D97-AF65-F5344CB8AC3E}">
        <p14:creationId xmlns:p14="http://schemas.microsoft.com/office/powerpoint/2010/main" val="365617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icture Placeholder 3" descr="Table demonstraitng how things are changing under the NDIS, explaining how features were managed under the former system and how they will be managed under the NDIS. "/>
          <p:cNvGraphicFramePr>
            <a:graphicFrameLocks/>
          </p:cNvGraphicFramePr>
          <p:nvPr>
            <p:extLst>
              <p:ext uri="{D42A27DB-BD31-4B8C-83A1-F6EECF244321}">
                <p14:modId xmlns:p14="http://schemas.microsoft.com/office/powerpoint/2010/main" val="4222936673"/>
              </p:ext>
            </p:extLst>
          </p:nvPr>
        </p:nvGraphicFramePr>
        <p:xfrm>
          <a:off x="755375" y="1976993"/>
          <a:ext cx="7931427" cy="4403929"/>
        </p:xfrm>
        <a:graphic>
          <a:graphicData uri="http://schemas.openxmlformats.org/drawingml/2006/table">
            <a:tbl>
              <a:tblPr firstRow="1" bandRow="1">
                <a:tableStyleId>{00A15C55-8517-42AA-B614-E9B94910E393}</a:tableStyleId>
              </a:tblPr>
              <a:tblGrid>
                <a:gridCol w="2196547"/>
                <a:gridCol w="2842591"/>
                <a:gridCol w="2892289"/>
              </a:tblGrid>
              <a:tr h="450537">
                <a:tc>
                  <a:txBody>
                    <a:bodyPr/>
                    <a:lstStyle/>
                    <a:p>
                      <a:r>
                        <a:rPr lang="en-AU" sz="1400" dirty="0" smtClean="0">
                          <a:latin typeface="Arial" panose="020B0604020202020204" pitchFamily="34" charset="0"/>
                          <a:cs typeface="Arial" panose="020B0604020202020204" pitchFamily="34" charset="0"/>
                        </a:rPr>
                        <a:t>Feature</a:t>
                      </a:r>
                      <a:endParaRPr lang="en-AU" sz="1400" dirty="0">
                        <a:latin typeface="Arial" panose="020B0604020202020204" pitchFamily="34" charset="0"/>
                        <a:cs typeface="Arial" panose="020B0604020202020204" pitchFamily="34" charset="0"/>
                      </a:endParaRPr>
                    </a:p>
                  </a:txBody>
                  <a:tcPr/>
                </a:tc>
                <a:tc>
                  <a:txBody>
                    <a:bodyPr/>
                    <a:lstStyle/>
                    <a:p>
                      <a:r>
                        <a:rPr lang="en-AU" sz="1400" dirty="0" smtClean="0">
                          <a:latin typeface="Arial" panose="020B0604020202020204" pitchFamily="34" charset="0"/>
                          <a:cs typeface="Arial" panose="020B0604020202020204" pitchFamily="34" charset="0"/>
                        </a:rPr>
                        <a:t>Former system</a:t>
                      </a:r>
                      <a:endParaRPr lang="en-AU" sz="1400" dirty="0">
                        <a:latin typeface="Arial" panose="020B0604020202020204" pitchFamily="34" charset="0"/>
                        <a:cs typeface="Arial" panose="020B0604020202020204" pitchFamily="34" charset="0"/>
                      </a:endParaRPr>
                    </a:p>
                  </a:txBody>
                  <a:tcPr/>
                </a:tc>
                <a:tc>
                  <a:txBody>
                    <a:bodyPr/>
                    <a:lstStyle/>
                    <a:p>
                      <a:r>
                        <a:rPr lang="en-AU" sz="1400" dirty="0" smtClean="0">
                          <a:latin typeface="Arial" panose="020B0604020202020204" pitchFamily="34" charset="0"/>
                          <a:cs typeface="Arial" panose="020B0604020202020204" pitchFamily="34" charset="0"/>
                        </a:rPr>
                        <a:t>NDIS</a:t>
                      </a:r>
                      <a:endParaRPr lang="en-AU" sz="1400" dirty="0">
                        <a:latin typeface="Arial" panose="020B0604020202020204" pitchFamily="34" charset="0"/>
                        <a:cs typeface="Arial" panose="020B0604020202020204" pitchFamily="34" charset="0"/>
                      </a:endParaRPr>
                    </a:p>
                  </a:txBody>
                  <a:tcPr/>
                </a:tc>
              </a:tr>
              <a:tr h="632362">
                <a:tc>
                  <a:txBody>
                    <a:bodyPr/>
                    <a:lstStyle/>
                    <a:p>
                      <a:r>
                        <a:rPr lang="en-AU" sz="1400" dirty="0" smtClean="0">
                          <a:solidFill>
                            <a:schemeClr val="tx2"/>
                          </a:solidFill>
                          <a:latin typeface="Arial" panose="020B0604020202020204" pitchFamily="34" charset="0"/>
                          <a:cs typeface="Arial" panose="020B0604020202020204" pitchFamily="34" charset="0"/>
                        </a:rPr>
                        <a:t>Access criteria</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Vary from state to state</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Nationally consistent as set out in legislation </a:t>
                      </a:r>
                      <a:endParaRPr lang="en-AU" sz="1400" dirty="0">
                        <a:solidFill>
                          <a:schemeClr val="tx2"/>
                        </a:solidFill>
                        <a:latin typeface="Arial" panose="020B0604020202020204" pitchFamily="34" charset="0"/>
                        <a:cs typeface="Arial" panose="020B0604020202020204" pitchFamily="34" charset="0"/>
                      </a:endParaRPr>
                    </a:p>
                  </a:txBody>
                  <a:tcPr/>
                </a:tc>
              </a:tr>
              <a:tr h="1030665">
                <a:tc>
                  <a:txBody>
                    <a:bodyPr/>
                    <a:lstStyle/>
                    <a:p>
                      <a:r>
                        <a:rPr lang="en-AU" sz="1400" dirty="0" smtClean="0">
                          <a:solidFill>
                            <a:schemeClr val="tx2"/>
                          </a:solidFill>
                          <a:latin typeface="Arial" panose="020B0604020202020204" pitchFamily="34" charset="0"/>
                          <a:cs typeface="Arial" panose="020B0604020202020204" pitchFamily="34" charset="0"/>
                        </a:rPr>
                        <a:t>Choice and control</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Varies from state to state - most people have little say over the supports they receive</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Individual has control over the type and</a:t>
                      </a:r>
                      <a:r>
                        <a:rPr lang="en-AU" sz="1400" baseline="0" dirty="0" smtClean="0">
                          <a:solidFill>
                            <a:schemeClr val="tx2"/>
                          </a:solidFill>
                          <a:latin typeface="Arial" panose="020B0604020202020204" pitchFamily="34" charset="0"/>
                          <a:cs typeface="Arial" panose="020B0604020202020204" pitchFamily="34" charset="0"/>
                        </a:rPr>
                        <a:t> </a:t>
                      </a:r>
                      <a:r>
                        <a:rPr lang="en-AU" sz="1400" dirty="0" smtClean="0">
                          <a:solidFill>
                            <a:schemeClr val="tx2"/>
                          </a:solidFill>
                          <a:latin typeface="Arial" panose="020B0604020202020204" pitchFamily="34" charset="0"/>
                          <a:cs typeface="Arial" panose="020B0604020202020204" pitchFamily="34" charset="0"/>
                        </a:rPr>
                        <a:t>mix of supports, delivery and how their funding is managed</a:t>
                      </a:r>
                      <a:endParaRPr lang="en-AU" sz="1400" dirty="0">
                        <a:solidFill>
                          <a:schemeClr val="tx2"/>
                        </a:solidFill>
                        <a:latin typeface="Arial" panose="020B0604020202020204" pitchFamily="34" charset="0"/>
                        <a:cs typeface="Arial" panose="020B0604020202020204" pitchFamily="34" charset="0"/>
                      </a:endParaRPr>
                    </a:p>
                  </a:txBody>
                  <a:tcPr/>
                </a:tc>
              </a:tr>
              <a:tr h="1030665">
                <a:tc>
                  <a:txBody>
                    <a:bodyPr/>
                    <a:lstStyle/>
                    <a:p>
                      <a:r>
                        <a:rPr lang="en-AU" sz="1400" dirty="0" smtClean="0">
                          <a:solidFill>
                            <a:schemeClr val="tx2"/>
                          </a:solidFill>
                          <a:latin typeface="Arial" panose="020B0604020202020204" pitchFamily="34" charset="0"/>
                          <a:cs typeface="Arial" panose="020B0604020202020204" pitchFamily="34" charset="0"/>
                        </a:rPr>
                        <a:t>Level</a:t>
                      </a:r>
                      <a:r>
                        <a:rPr lang="en-AU" sz="1400" baseline="0" dirty="0" smtClean="0">
                          <a:solidFill>
                            <a:schemeClr val="tx2"/>
                          </a:solidFill>
                          <a:latin typeface="Arial" panose="020B0604020202020204" pitchFamily="34" charset="0"/>
                          <a:cs typeface="Arial" panose="020B0604020202020204" pitchFamily="34" charset="0"/>
                        </a:rPr>
                        <a:t> of assistance</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Capped – people may be eligible but</a:t>
                      </a:r>
                      <a:r>
                        <a:rPr lang="en-AU" sz="1400" baseline="0" dirty="0" smtClean="0">
                          <a:solidFill>
                            <a:schemeClr val="tx2"/>
                          </a:solidFill>
                          <a:latin typeface="Arial" panose="020B0604020202020204" pitchFamily="34" charset="0"/>
                          <a:cs typeface="Arial" panose="020B0604020202020204" pitchFamily="34" charset="0"/>
                        </a:rPr>
                        <a:t> can spend years on waiting lists</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Demand driven – people with disability get the support they need, when they need it, to make progress towards goals</a:t>
                      </a:r>
                      <a:endParaRPr lang="en-AU" sz="1400" dirty="0">
                        <a:solidFill>
                          <a:schemeClr val="tx2"/>
                        </a:solidFill>
                        <a:latin typeface="Arial" panose="020B0604020202020204" pitchFamily="34" charset="0"/>
                        <a:cs typeface="Arial" panose="020B0604020202020204" pitchFamily="34" charset="0"/>
                      </a:endParaRPr>
                    </a:p>
                  </a:txBody>
                  <a:tcPr/>
                </a:tc>
              </a:tr>
              <a:tr h="1259700">
                <a:tc>
                  <a:txBody>
                    <a:bodyPr/>
                    <a:lstStyle/>
                    <a:p>
                      <a:r>
                        <a:rPr lang="en-AU" sz="1400" dirty="0" smtClean="0">
                          <a:solidFill>
                            <a:schemeClr val="tx2"/>
                          </a:solidFill>
                          <a:latin typeface="Arial" panose="020B0604020202020204" pitchFamily="34" charset="0"/>
                          <a:cs typeface="Arial" panose="020B0604020202020204" pitchFamily="34" charset="0"/>
                        </a:rPr>
                        <a:t>Funding</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Multiple programs within and across governments</a:t>
                      </a:r>
                      <a:endParaRPr lang="en-AU" sz="1400" dirty="0">
                        <a:solidFill>
                          <a:schemeClr val="tx2"/>
                        </a:solidFill>
                        <a:latin typeface="Arial" panose="020B0604020202020204" pitchFamily="34" charset="0"/>
                        <a:cs typeface="Arial" panose="020B0604020202020204" pitchFamily="34" charset="0"/>
                      </a:endParaRPr>
                    </a:p>
                  </a:txBody>
                  <a:tcPr/>
                </a:tc>
                <a:tc>
                  <a:txBody>
                    <a:bodyPr/>
                    <a:lstStyle/>
                    <a:p>
                      <a:r>
                        <a:rPr lang="en-AU" sz="1400" dirty="0" smtClean="0">
                          <a:solidFill>
                            <a:schemeClr val="tx2"/>
                          </a:solidFill>
                          <a:latin typeface="Arial" panose="020B0604020202020204" pitchFamily="34" charset="0"/>
                          <a:cs typeface="Arial" panose="020B0604020202020204" pitchFamily="34" charset="0"/>
                        </a:rPr>
                        <a:t>Single funding pool (pooling contributions from Commonwealth, States, Territories) administered by NDIA</a:t>
                      </a:r>
                      <a:endParaRPr lang="en-AU" sz="1400" dirty="0">
                        <a:solidFill>
                          <a:schemeClr val="tx2"/>
                        </a:solidFill>
                        <a:latin typeface="Arial" panose="020B0604020202020204" pitchFamily="34" charset="0"/>
                        <a:cs typeface="Arial" panose="020B0604020202020204" pitchFamily="34" charset="0"/>
                      </a:endParaRPr>
                    </a:p>
                  </a:txBody>
                  <a:tcPr/>
                </a:tc>
              </a:tr>
            </a:tbl>
          </a:graphicData>
        </a:graphic>
      </p:graphicFrame>
      <p:sp>
        <p:nvSpPr>
          <p:cNvPr id="2" name="Title 1"/>
          <p:cNvSpPr>
            <a:spLocks noGrp="1"/>
          </p:cNvSpPr>
          <p:nvPr>
            <p:ph type="title"/>
          </p:nvPr>
        </p:nvSpPr>
        <p:spPr>
          <a:xfrm>
            <a:off x="683568" y="1196752"/>
            <a:ext cx="8229600" cy="617929"/>
          </a:xfrm>
        </p:spPr>
        <p:txBody>
          <a:bodyPr>
            <a:normAutofit/>
          </a:bodyPr>
          <a:lstStyle/>
          <a:p>
            <a:r>
              <a:rPr lang="en-AU" sz="2200" dirty="0" smtClean="0">
                <a:solidFill>
                  <a:schemeClr val="tx2"/>
                </a:solidFill>
              </a:rPr>
              <a:t>How </a:t>
            </a:r>
            <a:r>
              <a:rPr lang="en-AU" sz="2200" dirty="0">
                <a:solidFill>
                  <a:schemeClr val="tx2"/>
                </a:solidFill>
              </a:rPr>
              <a:t>things are changing </a:t>
            </a:r>
            <a:r>
              <a:rPr lang="en-AU" sz="2200" dirty="0" smtClean="0">
                <a:solidFill>
                  <a:schemeClr val="tx2"/>
                </a:solidFill>
              </a:rPr>
              <a:t>under the NDIS</a:t>
            </a:r>
            <a:endParaRPr lang="en-AU" sz="2200" dirty="0">
              <a:solidFill>
                <a:schemeClr val="tx2"/>
              </a:solidFill>
            </a:endParaRPr>
          </a:p>
        </p:txBody>
      </p:sp>
    </p:spTree>
    <p:extLst>
      <p:ext uri="{BB962C8B-B14F-4D97-AF65-F5344CB8AC3E}">
        <p14:creationId xmlns:p14="http://schemas.microsoft.com/office/powerpoint/2010/main" val="2400516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1599"/>
            <a:ext cx="8229600" cy="699248"/>
          </a:xfrm>
        </p:spPr>
        <p:txBody>
          <a:bodyPr>
            <a:normAutofit/>
          </a:bodyPr>
          <a:lstStyle/>
          <a:p>
            <a:pPr algn="l"/>
            <a:r>
              <a:rPr lang="en-US" sz="2200" dirty="0">
                <a:solidFill>
                  <a:schemeClr val="tx2"/>
                </a:solidFill>
              </a:rPr>
              <a:t>Three key pillars underpin NDIS design</a:t>
            </a:r>
            <a:endParaRPr lang="en-AU" sz="2200" dirty="0">
              <a:solidFill>
                <a:schemeClr val="tx2"/>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227126064"/>
              </p:ext>
            </p:extLst>
          </p:nvPr>
        </p:nvGraphicFramePr>
        <p:xfrm>
          <a:off x="457200" y="1820847"/>
          <a:ext cx="2526726" cy="4831553"/>
        </p:xfrm>
        <a:graphic>
          <a:graphicData uri="http://schemas.openxmlformats.org/drawingml/2006/table">
            <a:tbl>
              <a:tblPr firstRow="1" bandRow="1">
                <a:effectLst>
                  <a:outerShdw blurRad="76200" dir="18900000" sy="23000" kx="-1200000" algn="bl" rotWithShape="0">
                    <a:prstClr val="black">
                      <a:alpha val="20000"/>
                    </a:prstClr>
                  </a:outerShdw>
                </a:effectLst>
                <a:tableStyleId>{5C22544A-7EE6-4342-B048-85BDC9FD1C3A}</a:tableStyleId>
              </a:tblPr>
              <a:tblGrid>
                <a:gridCol w="2526726"/>
              </a:tblGrid>
              <a:tr h="8539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900" dirty="0" smtClean="0">
                          <a:solidFill>
                            <a:schemeClr val="bg1"/>
                          </a:solidFill>
                        </a:rPr>
                        <a:t>Insurance Approach</a:t>
                      </a:r>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3903599">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Supports economic and social participation.</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US" sz="1500" dirty="0" smtClean="0">
                          <a:solidFill>
                            <a:srgbClr val="4A1A50"/>
                          </a:solidFill>
                          <a:latin typeface="Arial" panose="020B0604020202020204" pitchFamily="34" charset="0"/>
                          <a:cs typeface="Arial" panose="020B0604020202020204" pitchFamily="34" charset="0"/>
                        </a:rPr>
                        <a:t>Mobilises funding for early intervention </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Estimates and manages resource allocation based on managing long term costs across the life-course of individuals </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Shares the cost of disability across the community</a:t>
                      </a:r>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9534945"/>
              </p:ext>
            </p:extLst>
          </p:nvPr>
        </p:nvGraphicFramePr>
        <p:xfrm>
          <a:off x="3315421" y="1842477"/>
          <a:ext cx="2526726" cy="4803059"/>
        </p:xfrm>
        <a:graphic>
          <a:graphicData uri="http://schemas.openxmlformats.org/drawingml/2006/table">
            <a:tbl>
              <a:tblPr firstRow="1" bandRow="1">
                <a:effectLst>
                  <a:outerShdw blurRad="76200" dir="18900000" sy="23000" kx="-1200000" algn="bl" rotWithShape="0">
                    <a:prstClr val="black">
                      <a:alpha val="20000"/>
                    </a:prstClr>
                  </a:outerShdw>
                </a:effectLst>
                <a:tableStyleId>{5C22544A-7EE6-4342-B048-85BDC9FD1C3A}</a:tableStyleId>
              </a:tblPr>
              <a:tblGrid>
                <a:gridCol w="2526726"/>
              </a:tblGrid>
              <a:tr h="82541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900" dirty="0" smtClean="0">
                          <a:solidFill>
                            <a:schemeClr val="bg1"/>
                          </a:solidFill>
                        </a:rPr>
                        <a:t>Choice</a:t>
                      </a:r>
                      <a:r>
                        <a:rPr lang="en-AU" sz="1900" baseline="0" dirty="0" smtClean="0">
                          <a:solidFill>
                            <a:schemeClr val="bg1"/>
                          </a:solidFill>
                        </a:rPr>
                        <a:t> and Control</a:t>
                      </a:r>
                      <a:endParaRPr lang="en-AU" sz="1900" dirty="0" smtClean="0">
                        <a:solidFill>
                          <a:schemeClr val="bg1"/>
                        </a:solidFill>
                      </a:endParaRPr>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3891752">
                <a:tc>
                  <a:txBody>
                    <a:bodyPr/>
                    <a:lstStyle/>
                    <a:p>
                      <a:pPr algn="ctr">
                        <a:spcBef>
                          <a:spcPts val="0"/>
                        </a:spcBef>
                        <a:spcAft>
                          <a:spcPts val="1800"/>
                        </a:spcAft>
                      </a:pPr>
                      <a:endParaRPr lang="en-AU" sz="1500" dirty="0" smtClean="0">
                        <a:solidFill>
                          <a:schemeClr val="bg1"/>
                        </a:solidFill>
                        <a:latin typeface="Arial" panose="020B0604020202020204" pitchFamily="34" charset="0"/>
                        <a:cs typeface="Arial" panose="020B0604020202020204" pitchFamily="34" charset="0"/>
                      </a:endParaRPr>
                    </a:p>
                    <a:p>
                      <a:pPr algn="ctr">
                        <a:spcBef>
                          <a:spcPts val="0"/>
                        </a:spcBef>
                        <a:spcAft>
                          <a:spcPts val="1800"/>
                        </a:spcAft>
                      </a:pPr>
                      <a:r>
                        <a:rPr lang="en-AU" sz="1500" dirty="0" smtClean="0">
                          <a:solidFill>
                            <a:srgbClr val="4A1A50"/>
                          </a:solidFill>
                          <a:latin typeface="Arial" panose="020B0604020202020204" pitchFamily="34" charset="0"/>
                          <a:cs typeface="Arial" panose="020B0604020202020204" pitchFamily="34" charset="0"/>
                        </a:rPr>
                        <a:t>Participants determine how much control they want over management of their funding, supports and providers</a:t>
                      </a:r>
                    </a:p>
                    <a:p>
                      <a:pPr lvl="0" algn="ctr">
                        <a:spcBef>
                          <a:spcPts val="0"/>
                        </a:spcBef>
                        <a:spcAft>
                          <a:spcPts val="1800"/>
                        </a:spcAft>
                      </a:pPr>
                      <a:r>
                        <a:rPr lang="en-AU" sz="1500" dirty="0" smtClean="0">
                          <a:solidFill>
                            <a:srgbClr val="4A1A50"/>
                          </a:solidFill>
                          <a:latin typeface="Arial" panose="020B0604020202020204" pitchFamily="34" charset="0"/>
                          <a:cs typeface="Arial" panose="020B0604020202020204" pitchFamily="34" charset="0"/>
                        </a:rPr>
                        <a:t>Scheme gives effect to certain obligations under the Convention on the Rights of Persons with Disabilities - including respect for their worth, dignity and to live free from abuse, neglect and exploitation</a:t>
                      </a:r>
                    </a:p>
                  </a:txBody>
                  <a:tcPr>
                    <a:solidFill>
                      <a:schemeClr val="bg1">
                        <a:lumMod val="85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8113973"/>
              </p:ext>
            </p:extLst>
          </p:nvPr>
        </p:nvGraphicFramePr>
        <p:xfrm>
          <a:off x="6160074" y="1839558"/>
          <a:ext cx="2526726" cy="4805977"/>
        </p:xfrm>
        <a:graphic>
          <a:graphicData uri="http://schemas.openxmlformats.org/drawingml/2006/table">
            <a:tbl>
              <a:tblPr firstRow="1" bandRow="1">
                <a:effectLst>
                  <a:outerShdw blurRad="76200" dir="18900000" sy="23000" kx="-1200000" algn="bl" rotWithShape="0">
                    <a:prstClr val="black">
                      <a:alpha val="20000"/>
                    </a:prstClr>
                  </a:outerShdw>
                </a:effectLst>
                <a:tableStyleId>{5C22544A-7EE6-4342-B048-85BDC9FD1C3A}</a:tableStyleId>
              </a:tblPr>
              <a:tblGrid>
                <a:gridCol w="2526726"/>
              </a:tblGrid>
              <a:tr h="79542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AU" sz="1900" dirty="0" smtClean="0">
                          <a:solidFill>
                            <a:schemeClr val="bg1"/>
                          </a:solidFill>
                        </a:rPr>
                        <a:t>Community and Mainstream</a:t>
                      </a:r>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tcPr>
                </a:tc>
              </a:tr>
              <a:tr h="4010554">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AU" sz="1500" dirty="0" smtClean="0">
                        <a:solidFill>
                          <a:schemeClr val="bg1"/>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People are supported to access and coordinate community and funded supports </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The scheme will not duplicate or replace mainstream services</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AU" sz="1500" dirty="0" smtClean="0">
                        <a:solidFill>
                          <a:srgbClr val="4A1A50"/>
                        </a:solidFill>
                        <a:latin typeface="Arial" panose="020B0604020202020204" pitchFamily="34" charset="0"/>
                        <a:cs typeface="Arial" panose="020B0604020202020204" pitchFamily="34" charset="0"/>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AU" sz="1500" dirty="0" smtClean="0">
                          <a:solidFill>
                            <a:srgbClr val="4A1A50"/>
                          </a:solidFill>
                          <a:latin typeface="Arial" panose="020B0604020202020204" pitchFamily="34" charset="0"/>
                          <a:cs typeface="Arial" panose="020B0604020202020204" pitchFamily="34" charset="0"/>
                        </a:rPr>
                        <a:t>Effective interface with mainstream  and community supports is central to the sustainability of the Scheme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AU" sz="1200" dirty="0" smtClean="0">
                        <a:solidFill>
                          <a:schemeClr val="bg1"/>
                        </a:solidFill>
                        <a:latin typeface="Arial" panose="020B0604020202020204" pitchFamily="34" charset="0"/>
                        <a:cs typeface="Arial" panose="020B0604020202020204" pitchFamily="34"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3619952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7275" y="1471768"/>
            <a:ext cx="7863840" cy="4878259"/>
          </a:xfrm>
          <a:prstGeom prst="rect">
            <a:avLst/>
          </a:prstGeom>
          <a:noFill/>
        </p:spPr>
        <p:txBody>
          <a:bodyPr wrap="square" lIns="0" rtlCol="0">
            <a:spAutoFit/>
          </a:bodyPr>
          <a:lstStyle/>
          <a:p>
            <a:pPr>
              <a:spcAft>
                <a:spcPts val="1000"/>
              </a:spcAft>
            </a:pPr>
            <a:r>
              <a:rPr lang="en-GB" sz="2200" b="1" dirty="0">
                <a:solidFill>
                  <a:srgbClr val="1F497D"/>
                </a:solidFill>
                <a:latin typeface="Arial" panose="020B0604020202020204" pitchFamily="34" charset="0"/>
                <a:ea typeface="+mj-ea"/>
                <a:cs typeface="Arial" panose="020B0604020202020204" pitchFamily="34" charset="0"/>
              </a:rPr>
              <a:t>People from diverse backgrounds contributed to design</a:t>
            </a:r>
          </a:p>
          <a:p>
            <a:pPr>
              <a:spcAft>
                <a:spcPts val="1000"/>
              </a:spcAft>
            </a:pPr>
            <a:r>
              <a:rPr lang="en-AU" dirty="0" smtClean="0">
                <a:solidFill>
                  <a:srgbClr val="4A1A50"/>
                </a:solidFill>
                <a:latin typeface="Arial" pitchFamily="34" charset="0"/>
              </a:rPr>
              <a:t>Specific </a:t>
            </a:r>
            <a:r>
              <a:rPr lang="en-AU" dirty="0">
                <a:solidFill>
                  <a:srgbClr val="4A1A50"/>
                </a:solidFill>
                <a:latin typeface="Arial" pitchFamily="34" charset="0"/>
              </a:rPr>
              <a:t>activities </a:t>
            </a:r>
            <a:r>
              <a:rPr lang="en-AU" dirty="0" smtClean="0">
                <a:solidFill>
                  <a:srgbClr val="4A1A50"/>
                </a:solidFill>
                <a:latin typeface="Arial" pitchFamily="34" charset="0"/>
              </a:rPr>
              <a:t>that have included CALD community are:</a:t>
            </a:r>
          </a:p>
          <a:p>
            <a:pPr marL="285750" indent="-285750">
              <a:spcAft>
                <a:spcPts val="1000"/>
              </a:spcAft>
              <a:buFont typeface="Arial" pitchFamily="34" charset="0"/>
              <a:buChar char="•"/>
            </a:pPr>
            <a:r>
              <a:rPr lang="en-AU" dirty="0" smtClean="0">
                <a:solidFill>
                  <a:srgbClr val="4A1A50"/>
                </a:solidFill>
                <a:latin typeface="Arial" pitchFamily="34" charset="0"/>
              </a:rPr>
              <a:t>Small group sessions </a:t>
            </a:r>
            <a:r>
              <a:rPr lang="en-AU" dirty="0">
                <a:solidFill>
                  <a:srgbClr val="4A1A50"/>
                </a:solidFill>
                <a:latin typeface="Arial" pitchFamily="34" charset="0"/>
              </a:rPr>
              <a:t>in the Barwon Area and Hunter Area in March </a:t>
            </a:r>
            <a:r>
              <a:rPr lang="en-AU" dirty="0" smtClean="0">
                <a:solidFill>
                  <a:srgbClr val="4A1A50"/>
                </a:solidFill>
                <a:latin typeface="Arial" pitchFamily="34" charset="0"/>
              </a:rPr>
              <a:t>2013  </a:t>
            </a:r>
            <a:endParaRPr lang="en-AU" sz="1600" dirty="0">
              <a:solidFill>
                <a:srgbClr val="4A1A50"/>
              </a:solidFill>
              <a:latin typeface="Arial" pitchFamily="34" charset="0"/>
            </a:endParaRPr>
          </a:p>
          <a:p>
            <a:pPr marL="285750" indent="-285750">
              <a:spcAft>
                <a:spcPts val="1000"/>
              </a:spcAft>
              <a:buFont typeface="Arial" pitchFamily="34" charset="0"/>
              <a:buChar char="•"/>
            </a:pPr>
            <a:r>
              <a:rPr lang="en-AU" dirty="0" smtClean="0">
                <a:solidFill>
                  <a:srgbClr val="4A1A50"/>
                </a:solidFill>
                <a:latin typeface="Arial" pitchFamily="34" charset="0"/>
              </a:rPr>
              <a:t>Participation in </a:t>
            </a:r>
            <a:r>
              <a:rPr lang="en-AU" dirty="0">
                <a:solidFill>
                  <a:srgbClr val="4A1A50"/>
                </a:solidFill>
                <a:latin typeface="Arial" pitchFamily="34" charset="0"/>
              </a:rPr>
              <a:t>the Alliance CALD roundtable 1</a:t>
            </a:r>
            <a:r>
              <a:rPr lang="en-AU" dirty="0" smtClean="0">
                <a:solidFill>
                  <a:srgbClr val="4A1A50"/>
                </a:solidFill>
                <a:latin typeface="Arial" pitchFamily="34" charset="0"/>
              </a:rPr>
              <a:t>2 </a:t>
            </a:r>
            <a:r>
              <a:rPr lang="en-AU" dirty="0">
                <a:solidFill>
                  <a:srgbClr val="4A1A50"/>
                </a:solidFill>
                <a:latin typeface="Arial" pitchFamily="34" charset="0"/>
              </a:rPr>
              <a:t>March </a:t>
            </a:r>
            <a:r>
              <a:rPr lang="en-AU" dirty="0" smtClean="0">
                <a:solidFill>
                  <a:srgbClr val="4A1A50"/>
                </a:solidFill>
                <a:latin typeface="Arial" pitchFamily="34" charset="0"/>
              </a:rPr>
              <a:t>2013</a:t>
            </a:r>
          </a:p>
          <a:p>
            <a:pPr marL="285750" indent="-285750">
              <a:spcAft>
                <a:spcPts val="1000"/>
              </a:spcAft>
              <a:buFont typeface="Arial" pitchFamily="34" charset="0"/>
              <a:buChar char="•"/>
            </a:pPr>
            <a:r>
              <a:rPr lang="en-AU" dirty="0" smtClean="0">
                <a:solidFill>
                  <a:srgbClr val="4A1A50"/>
                </a:solidFill>
                <a:latin typeface="Arial" pitchFamily="34" charset="0"/>
              </a:rPr>
              <a:t>Federation </a:t>
            </a:r>
            <a:r>
              <a:rPr lang="en-AU" dirty="0">
                <a:solidFill>
                  <a:srgbClr val="4A1A50"/>
                </a:solidFill>
                <a:latin typeface="Arial" pitchFamily="34" charset="0"/>
              </a:rPr>
              <a:t>of Ethnic Communities Council Australia (FECCA) </a:t>
            </a:r>
            <a:r>
              <a:rPr lang="en-AU" dirty="0" smtClean="0">
                <a:solidFill>
                  <a:srgbClr val="4A1A50"/>
                </a:solidFill>
                <a:latin typeface="Arial" pitchFamily="34" charset="0"/>
              </a:rPr>
              <a:t>represented at Not </a:t>
            </a:r>
            <a:r>
              <a:rPr lang="en-AU" dirty="0">
                <a:solidFill>
                  <a:srgbClr val="4A1A50"/>
                </a:solidFill>
                <a:latin typeface="Arial" pitchFamily="34" charset="0"/>
              </a:rPr>
              <a:t>For Profit round table </a:t>
            </a:r>
            <a:r>
              <a:rPr lang="en-AU" dirty="0" smtClean="0">
                <a:solidFill>
                  <a:srgbClr val="4A1A50"/>
                </a:solidFill>
                <a:latin typeface="Arial" pitchFamily="34" charset="0"/>
              </a:rPr>
              <a:t>at </a:t>
            </a:r>
            <a:r>
              <a:rPr lang="en-AU" dirty="0">
                <a:solidFill>
                  <a:srgbClr val="4A1A50"/>
                </a:solidFill>
                <a:latin typeface="Arial" pitchFamily="34" charset="0"/>
              </a:rPr>
              <a:t>Parliament House </a:t>
            </a:r>
            <a:r>
              <a:rPr lang="en-AU" dirty="0" smtClean="0">
                <a:solidFill>
                  <a:srgbClr val="4A1A50"/>
                </a:solidFill>
                <a:latin typeface="Arial" pitchFamily="34" charset="0"/>
              </a:rPr>
              <a:t>27 </a:t>
            </a:r>
            <a:r>
              <a:rPr lang="en-AU" dirty="0">
                <a:solidFill>
                  <a:srgbClr val="4A1A50"/>
                </a:solidFill>
                <a:latin typeface="Arial" pitchFamily="34" charset="0"/>
              </a:rPr>
              <a:t>May 2013 </a:t>
            </a:r>
            <a:r>
              <a:rPr lang="en-AU" dirty="0" smtClean="0">
                <a:solidFill>
                  <a:srgbClr val="4A1A50"/>
                </a:solidFill>
                <a:latin typeface="Arial" pitchFamily="34" charset="0"/>
              </a:rPr>
              <a:t>with </a:t>
            </a:r>
            <a:r>
              <a:rPr lang="en-AU" dirty="0">
                <a:solidFill>
                  <a:srgbClr val="4A1A50"/>
                </a:solidFill>
                <a:latin typeface="Arial" pitchFamily="34" charset="0"/>
              </a:rPr>
              <a:t>Minister </a:t>
            </a:r>
            <a:r>
              <a:rPr lang="en-AU" dirty="0" smtClean="0">
                <a:solidFill>
                  <a:srgbClr val="4A1A50"/>
                </a:solidFill>
                <a:latin typeface="Arial" pitchFamily="34" charset="0"/>
              </a:rPr>
              <a:t>Macklin</a:t>
            </a:r>
          </a:p>
          <a:p>
            <a:pPr marL="285750" indent="-285750">
              <a:spcAft>
                <a:spcPts val="1000"/>
              </a:spcAft>
              <a:buFont typeface="Arial" pitchFamily="34" charset="0"/>
              <a:buChar char="•"/>
            </a:pPr>
            <a:r>
              <a:rPr lang="en-AU" dirty="0" smtClean="0">
                <a:solidFill>
                  <a:srgbClr val="4A1A50"/>
                </a:solidFill>
                <a:latin typeface="Arial" pitchFamily="34" charset="0"/>
              </a:rPr>
              <a:t>Agency’s </a:t>
            </a:r>
            <a:r>
              <a:rPr lang="en-AU" dirty="0">
                <a:solidFill>
                  <a:srgbClr val="4A1A50"/>
                </a:solidFill>
                <a:latin typeface="Arial" pitchFamily="34" charset="0"/>
              </a:rPr>
              <a:t>field testing of </a:t>
            </a:r>
            <a:r>
              <a:rPr lang="en-AU" dirty="0" smtClean="0">
                <a:solidFill>
                  <a:srgbClr val="4A1A50"/>
                </a:solidFill>
                <a:latin typeface="Arial" pitchFamily="34" charset="0"/>
              </a:rPr>
              <a:t>assessment process with CALD groups</a:t>
            </a:r>
            <a:endParaRPr lang="en-AU" sz="1600" dirty="0">
              <a:solidFill>
                <a:srgbClr val="4A1A50"/>
              </a:solidFill>
              <a:latin typeface="Arial" pitchFamily="34" charset="0"/>
            </a:endParaRPr>
          </a:p>
          <a:p>
            <a:pPr>
              <a:spcAft>
                <a:spcPts val="1000"/>
              </a:spcAft>
            </a:pPr>
            <a:r>
              <a:rPr lang="en-AU" dirty="0" smtClean="0">
                <a:solidFill>
                  <a:srgbClr val="4A1A50"/>
                </a:solidFill>
                <a:latin typeface="Arial" pitchFamily="34" charset="0"/>
              </a:rPr>
              <a:t>Specific outcomes from these have been</a:t>
            </a:r>
            <a:r>
              <a:rPr lang="en-AU" sz="1600" dirty="0" smtClean="0">
                <a:solidFill>
                  <a:srgbClr val="4A1A50"/>
                </a:solidFill>
                <a:latin typeface="Arial" pitchFamily="34" charset="0"/>
              </a:rPr>
              <a:t>:</a:t>
            </a:r>
          </a:p>
          <a:p>
            <a:pPr marL="742950" lvl="1" indent="-285750">
              <a:spcAft>
                <a:spcPts val="1000"/>
              </a:spcAft>
              <a:buFont typeface="Arial" pitchFamily="34" charset="0"/>
              <a:buChar char="•"/>
            </a:pPr>
            <a:r>
              <a:rPr lang="en-AU" dirty="0" smtClean="0">
                <a:solidFill>
                  <a:srgbClr val="4A1A50"/>
                </a:solidFill>
                <a:latin typeface="Arial" pitchFamily="34" charset="0"/>
              </a:rPr>
              <a:t>Cultural sensitivity training for frontline staff</a:t>
            </a:r>
          </a:p>
          <a:p>
            <a:pPr marL="742950" lvl="1" indent="-285750">
              <a:spcAft>
                <a:spcPts val="1000"/>
              </a:spcAft>
              <a:buFont typeface="Arial" pitchFamily="34" charset="0"/>
              <a:buChar char="•"/>
            </a:pPr>
            <a:r>
              <a:rPr lang="en-AU" dirty="0">
                <a:solidFill>
                  <a:srgbClr val="4A1A50"/>
                </a:solidFill>
                <a:latin typeface="Arial" pitchFamily="34" charset="0"/>
              </a:rPr>
              <a:t>C</a:t>
            </a:r>
            <a:r>
              <a:rPr lang="en-AU" dirty="0" smtClean="0">
                <a:solidFill>
                  <a:srgbClr val="4A1A50"/>
                </a:solidFill>
                <a:latin typeface="Arial" pitchFamily="34" charset="0"/>
              </a:rPr>
              <a:t>onsultants engaged to </a:t>
            </a:r>
            <a:r>
              <a:rPr lang="en-AU" dirty="0">
                <a:solidFill>
                  <a:srgbClr val="4A1A50"/>
                </a:solidFill>
                <a:latin typeface="Arial" pitchFamily="34" charset="0"/>
              </a:rPr>
              <a:t>assist </a:t>
            </a:r>
            <a:r>
              <a:rPr lang="en-AU" dirty="0" smtClean="0">
                <a:solidFill>
                  <a:srgbClr val="4A1A50"/>
                </a:solidFill>
                <a:latin typeface="Arial" pitchFamily="34" charset="0"/>
              </a:rPr>
              <a:t>in addressing </a:t>
            </a:r>
            <a:r>
              <a:rPr lang="en-AU" dirty="0">
                <a:solidFill>
                  <a:srgbClr val="4A1A50"/>
                </a:solidFill>
                <a:latin typeface="Arial" pitchFamily="34" charset="0"/>
              </a:rPr>
              <a:t>the particular </a:t>
            </a:r>
            <a:r>
              <a:rPr lang="en-AU" dirty="0" smtClean="0">
                <a:solidFill>
                  <a:srgbClr val="4A1A50"/>
                </a:solidFill>
                <a:latin typeface="Arial" pitchFamily="34" charset="0"/>
              </a:rPr>
              <a:t>needs of </a:t>
            </a:r>
            <a:r>
              <a:rPr lang="en-AU" dirty="0">
                <a:solidFill>
                  <a:srgbClr val="4A1A50"/>
                </a:solidFill>
                <a:latin typeface="Arial" pitchFamily="34" charset="0"/>
              </a:rPr>
              <a:t>CALD communities in launch sites including </a:t>
            </a:r>
            <a:r>
              <a:rPr lang="en-AU" dirty="0" smtClean="0">
                <a:solidFill>
                  <a:srgbClr val="4A1A50"/>
                </a:solidFill>
                <a:latin typeface="Arial" pitchFamily="34" charset="0"/>
              </a:rPr>
              <a:t>translated materials</a:t>
            </a:r>
          </a:p>
          <a:p>
            <a:pPr marL="742950" lvl="1" indent="-285750">
              <a:spcAft>
                <a:spcPts val="1000"/>
              </a:spcAft>
              <a:buFont typeface="Arial" pitchFamily="34" charset="0"/>
              <a:buChar char="•"/>
            </a:pPr>
            <a:r>
              <a:rPr lang="en-AU" dirty="0" smtClean="0">
                <a:solidFill>
                  <a:srgbClr val="4A1A50"/>
                </a:solidFill>
                <a:latin typeface="Arial" pitchFamily="34" charset="0"/>
              </a:rPr>
              <a:t>Ongoing engagement with CALD communities will occur.</a:t>
            </a:r>
            <a:endParaRPr lang="en-GB" sz="2000" b="1" dirty="0" smtClean="0">
              <a:solidFill>
                <a:srgbClr val="3480B4"/>
              </a:solidFill>
              <a:latin typeface="Arial" pitchFamily="34" charset="0"/>
              <a:cs typeface="Arial"/>
            </a:endParaRPr>
          </a:p>
        </p:txBody>
      </p:sp>
    </p:spTree>
    <p:extLst>
      <p:ext uri="{BB962C8B-B14F-4D97-AF65-F5344CB8AC3E}">
        <p14:creationId xmlns:p14="http://schemas.microsoft.com/office/powerpoint/2010/main" val="2496925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1707278"/>
            <a:ext cx="8563087" cy="4247317"/>
          </a:xfrm>
          <a:prstGeom prst="rect">
            <a:avLst/>
          </a:prstGeom>
          <a:noFill/>
        </p:spPr>
        <p:txBody>
          <a:bodyPr wrap="square" lIns="0" rtlCol="0">
            <a:spAutoFit/>
          </a:bodyPr>
          <a:lstStyle/>
          <a:p>
            <a:pPr>
              <a:spcAft>
                <a:spcPts val="1000"/>
              </a:spcAft>
            </a:pPr>
            <a:endParaRPr lang="en-GB" sz="2200" b="1" dirty="0">
              <a:solidFill>
                <a:srgbClr val="1F497D"/>
              </a:solidFill>
              <a:latin typeface="Arial" panose="020B0604020202020204" pitchFamily="34" charset="0"/>
              <a:ea typeface="+mj-ea"/>
              <a:cs typeface="Arial" panose="020B0604020202020204" pitchFamily="34" charset="0"/>
            </a:endParaRPr>
          </a:p>
          <a:p>
            <a:pPr marL="285750" indent="-285750">
              <a:spcAft>
                <a:spcPts val="1000"/>
              </a:spcAft>
              <a:buFont typeface="Arial" panose="020B0604020202020204" pitchFamily="34" charset="0"/>
              <a:buChar char="•"/>
            </a:pPr>
            <a:r>
              <a:rPr lang="en-AU" dirty="0" smtClean="0">
                <a:solidFill>
                  <a:srgbClr val="4A1A50"/>
                </a:solidFill>
                <a:latin typeface="Arial"/>
                <a:cs typeface="Arial"/>
              </a:rPr>
              <a:t>Establishment of a Local Reference Group, with current support providers and Aboriginal organisations from the Barkly region </a:t>
            </a:r>
          </a:p>
          <a:p>
            <a:pPr marL="285750" indent="-285750">
              <a:spcAft>
                <a:spcPts val="1000"/>
              </a:spcAft>
              <a:buFont typeface="Arial" panose="020B0604020202020204" pitchFamily="34" charset="0"/>
              <a:buChar char="•"/>
            </a:pPr>
            <a:r>
              <a:rPr lang="en-AU" dirty="0">
                <a:solidFill>
                  <a:srgbClr val="4A1A50"/>
                </a:solidFill>
                <a:latin typeface="Arial"/>
                <a:cs typeface="Arial"/>
              </a:rPr>
              <a:t>Indigenous Australians have a significantly higher rate of disability compared to non-indigenous people</a:t>
            </a:r>
          </a:p>
          <a:p>
            <a:pPr marL="285750" indent="-285750">
              <a:spcAft>
                <a:spcPts val="1000"/>
              </a:spcAft>
              <a:buFont typeface="Arial" panose="020B0604020202020204" pitchFamily="34" charset="0"/>
              <a:buChar char="•"/>
            </a:pPr>
            <a:r>
              <a:rPr lang="en-AU" dirty="0">
                <a:solidFill>
                  <a:srgbClr val="4A1A50"/>
                </a:solidFill>
                <a:latin typeface="Arial"/>
                <a:cs typeface="Arial"/>
              </a:rPr>
              <a:t>Recognised that many Indigenous people with disability do not identify as having a disability</a:t>
            </a:r>
          </a:p>
          <a:p>
            <a:pPr marL="285750" indent="-285750">
              <a:spcAft>
                <a:spcPts val="1000"/>
              </a:spcAft>
              <a:buFont typeface="Arial" panose="020B0604020202020204" pitchFamily="34" charset="0"/>
              <a:buChar char="•"/>
            </a:pPr>
            <a:r>
              <a:rPr lang="en-AU" dirty="0" smtClean="0">
                <a:solidFill>
                  <a:srgbClr val="4A1A50"/>
                </a:solidFill>
                <a:latin typeface="Arial"/>
                <a:cs typeface="Arial"/>
              </a:rPr>
              <a:t>Priority </a:t>
            </a:r>
            <a:r>
              <a:rPr lang="en-AU" dirty="0">
                <a:solidFill>
                  <a:srgbClr val="4A1A50"/>
                </a:solidFill>
                <a:latin typeface="Arial"/>
                <a:cs typeface="Arial"/>
              </a:rPr>
              <a:t>group for </a:t>
            </a:r>
            <a:r>
              <a:rPr lang="en-AU" dirty="0" smtClean="0">
                <a:solidFill>
                  <a:srgbClr val="4A1A50"/>
                </a:solidFill>
                <a:latin typeface="Arial"/>
                <a:cs typeface="Arial"/>
              </a:rPr>
              <a:t>engagement will  need to tailor communication tools to acknowledge cultural diversity </a:t>
            </a:r>
            <a:endParaRPr lang="en-AU" dirty="0">
              <a:solidFill>
                <a:srgbClr val="4A1A50"/>
              </a:solidFill>
              <a:latin typeface="Arial"/>
              <a:cs typeface="Arial"/>
            </a:endParaRPr>
          </a:p>
          <a:p>
            <a:pPr marL="285750" indent="-285750">
              <a:spcAft>
                <a:spcPts val="1000"/>
              </a:spcAft>
              <a:buFont typeface="Arial" panose="020B0604020202020204" pitchFamily="34" charset="0"/>
              <a:buChar char="•"/>
            </a:pPr>
            <a:r>
              <a:rPr lang="en-AU" dirty="0">
                <a:solidFill>
                  <a:srgbClr val="4A1A50"/>
                </a:solidFill>
                <a:latin typeface="Arial"/>
                <a:cs typeface="Arial"/>
              </a:rPr>
              <a:t>Developing support </a:t>
            </a:r>
            <a:r>
              <a:rPr lang="en-AU" dirty="0" smtClean="0">
                <a:solidFill>
                  <a:srgbClr val="4A1A50"/>
                </a:solidFill>
                <a:latin typeface="Arial"/>
                <a:cs typeface="Arial"/>
              </a:rPr>
              <a:t>responses in the NT region</a:t>
            </a:r>
          </a:p>
          <a:p>
            <a:pPr marL="285750" indent="-285750">
              <a:spcAft>
                <a:spcPts val="1000"/>
              </a:spcAft>
              <a:buFont typeface="Arial" panose="020B0604020202020204" pitchFamily="34" charset="0"/>
              <a:buChar char="•"/>
            </a:pPr>
            <a:r>
              <a:rPr lang="en-AU" dirty="0" smtClean="0">
                <a:solidFill>
                  <a:srgbClr val="4A1A50"/>
                </a:solidFill>
                <a:latin typeface="Arial"/>
                <a:cs typeface="Arial"/>
              </a:rPr>
              <a:t>Recognised </a:t>
            </a:r>
            <a:r>
              <a:rPr lang="en-AU" dirty="0">
                <a:solidFill>
                  <a:srgbClr val="4A1A50"/>
                </a:solidFill>
                <a:latin typeface="Arial"/>
                <a:cs typeface="Arial"/>
              </a:rPr>
              <a:t>need to develop participation of local people </a:t>
            </a:r>
            <a:r>
              <a:rPr lang="en-AU" dirty="0" smtClean="0">
                <a:solidFill>
                  <a:srgbClr val="4A1A50"/>
                </a:solidFill>
                <a:latin typeface="Arial"/>
                <a:cs typeface="Arial"/>
              </a:rPr>
              <a:t>and increase </a:t>
            </a:r>
            <a:r>
              <a:rPr lang="en-AU" dirty="0">
                <a:solidFill>
                  <a:srgbClr val="4A1A50"/>
                </a:solidFill>
                <a:latin typeface="Arial"/>
                <a:cs typeface="Arial"/>
              </a:rPr>
              <a:t>the number of Indigenous people in employment </a:t>
            </a:r>
          </a:p>
        </p:txBody>
      </p:sp>
      <p:sp>
        <p:nvSpPr>
          <p:cNvPr id="2" name="TextBox 1"/>
          <p:cNvSpPr txBox="1"/>
          <p:nvPr/>
        </p:nvSpPr>
        <p:spPr>
          <a:xfrm>
            <a:off x="348716" y="1471768"/>
            <a:ext cx="8563087" cy="430887"/>
          </a:xfrm>
          <a:prstGeom prst="rect">
            <a:avLst/>
          </a:prstGeom>
          <a:noFill/>
        </p:spPr>
        <p:txBody>
          <a:bodyPr wrap="square" rtlCol="0">
            <a:spAutoFit/>
          </a:bodyPr>
          <a:lstStyle/>
          <a:p>
            <a:pPr>
              <a:spcAft>
                <a:spcPts val="1000"/>
              </a:spcAft>
            </a:pPr>
            <a:r>
              <a:rPr lang="en-GB" sz="2200" b="1" dirty="0">
                <a:solidFill>
                  <a:srgbClr val="1F497D"/>
                </a:solidFill>
                <a:latin typeface="Arial" panose="020B0604020202020204" pitchFamily="34" charset="0"/>
                <a:ea typeface="+mj-ea"/>
                <a:cs typeface="Arial" panose="020B0604020202020204" pitchFamily="34" charset="0"/>
              </a:rPr>
              <a:t>People with disability from Indigenous backgrounds </a:t>
            </a:r>
          </a:p>
        </p:txBody>
      </p:sp>
    </p:spTree>
    <p:extLst>
      <p:ext uri="{BB962C8B-B14F-4D97-AF65-F5344CB8AC3E}">
        <p14:creationId xmlns:p14="http://schemas.microsoft.com/office/powerpoint/2010/main" val="2008823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191"/>
            <a:ext cx="8127402" cy="613187"/>
          </a:xfrm>
        </p:spPr>
        <p:txBody>
          <a:bodyPr anchor="t">
            <a:normAutofit/>
          </a:bodyPr>
          <a:lstStyle/>
          <a:p>
            <a:pPr lvl="0" algn="l">
              <a:spcBef>
                <a:spcPts val="0"/>
              </a:spcBef>
              <a:spcAft>
                <a:spcPts val="1000"/>
              </a:spcAft>
            </a:pPr>
            <a:r>
              <a:rPr lang="en-AU" sz="2200" b="1" dirty="0">
                <a:solidFill>
                  <a:srgbClr val="1F497D"/>
                </a:solidFill>
                <a:latin typeface="Arial" panose="020B0604020202020204" pitchFamily="34" charset="0"/>
                <a:cs typeface="Arial" panose="020B0604020202020204" pitchFamily="34" charset="0"/>
              </a:rPr>
              <a:t>The pathway will be clear and simple</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828" y="1734791"/>
            <a:ext cx="8838004" cy="5053854"/>
          </a:xfrm>
          <a:prstGeom prst="rect">
            <a:avLst/>
          </a:prstGeom>
        </p:spPr>
      </p:pic>
    </p:spTree>
    <p:extLst>
      <p:ext uri="{BB962C8B-B14F-4D97-AF65-F5344CB8AC3E}">
        <p14:creationId xmlns:p14="http://schemas.microsoft.com/office/powerpoint/2010/main" val="5451023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NDIS PowerPoint_Jane Wardlaw_Mental heal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DI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NDI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b="1" dirty="0" smtClean="0">
            <a:latin typeface="Arial" panose="020B0604020202020204" pitchFamily="34" charset="0"/>
            <a:cs typeface="Arial" panose="020B0604020202020204" pitchFamily="34" charset="0"/>
          </a:defRPr>
        </a:defPPr>
      </a:lstStyle>
    </a:txDef>
  </a:objectDefaults>
  <a:extraClrSchemeLst/>
</a:theme>
</file>

<file path=ppt/theme/theme4.xml><?xml version="1.0" encoding="utf-8"?>
<a:theme xmlns:a="http://schemas.openxmlformats.org/drawingml/2006/main" name="standard presentation 8.05.2013 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NDIA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b="1" dirty="0" smtClean="0">
            <a:latin typeface="Arial" panose="020B0604020202020204" pitchFamily="34" charset="0"/>
            <a:cs typeface="Arial" panose="020B060402020202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NDIS PowerPoint_Jane Wardlaw_Mental health</Template>
  <TotalTime>1412</TotalTime>
  <Words>3837</Words>
  <Application>Microsoft Office PowerPoint</Application>
  <PresentationFormat>On-screen Show (4:3)</PresentationFormat>
  <Paragraphs>457</Paragraphs>
  <Slides>24</Slides>
  <Notes>18</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NDIS PowerPoint_Jane Wardlaw_Mental health</vt:lpstr>
      <vt:lpstr>NDIA PowerPoint</vt:lpstr>
      <vt:lpstr>1_NDIA PowerPoint</vt:lpstr>
      <vt:lpstr>standard presentation 8.05.2013 new template</vt:lpstr>
      <vt:lpstr>2_NDIA PowerPoint</vt:lpstr>
      <vt:lpstr>PowerPoint Presentation</vt:lpstr>
      <vt:lpstr>The NDIS is the new way of delivering disability support</vt:lpstr>
      <vt:lpstr>7 trial sites are being established over the next 3 years</vt:lpstr>
      <vt:lpstr>The primary aim of the Scheme is to increase participation</vt:lpstr>
      <vt:lpstr>How things are changing under the NDIS</vt:lpstr>
      <vt:lpstr>Three key pillars underpin NDIS design</vt:lpstr>
      <vt:lpstr>PowerPoint Presentation</vt:lpstr>
      <vt:lpstr>PowerPoint Presentation</vt:lpstr>
      <vt:lpstr>The pathway will be clear and simple</vt:lpstr>
      <vt:lpstr>Referral and linkages</vt:lpstr>
      <vt:lpstr>Role of Local Area Coordinators (LACs)</vt:lpstr>
      <vt:lpstr>The NDIS and other service systems</vt:lpstr>
      <vt:lpstr>What is the interface?</vt:lpstr>
      <vt:lpstr>Mental Health: Guiding principles</vt:lpstr>
      <vt:lpstr>Mental Health: Service offer</vt:lpstr>
      <vt:lpstr>People with psychiatric disability and the NDIS </vt:lpstr>
      <vt:lpstr>Broader community awareness to support mental health</vt:lpstr>
      <vt:lpstr>NDIS wide gateway includes website, information products and other service entry points</vt:lpstr>
      <vt:lpstr>To be successful the NDIA must</vt:lpstr>
      <vt:lpstr>Feedback from the trial sites – early trends</vt:lpstr>
      <vt:lpstr>Refining the Scheme </vt:lpstr>
      <vt:lpstr>PowerPoint Presentation</vt:lpstr>
      <vt:lpstr>NDIS Barkly progress to date </vt:lpstr>
      <vt:lpstr>There is lots of work still to do</vt:lpstr>
    </vt:vector>
  </TitlesOfParts>
  <Company>FaHCSIA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JAMIESON, Genevieve</dc:creator>
  <cp:lastModifiedBy>Roma Hill</cp:lastModifiedBy>
  <cp:revision>85</cp:revision>
  <cp:lastPrinted>2013-07-16T03:55:40Z</cp:lastPrinted>
  <dcterms:created xsi:type="dcterms:W3CDTF">2013-10-11T05:11:13Z</dcterms:created>
  <dcterms:modified xsi:type="dcterms:W3CDTF">2014-05-07T04:34:25Z</dcterms:modified>
</cp:coreProperties>
</file>